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97" r:id="rId2"/>
    <p:sldId id="333" r:id="rId3"/>
    <p:sldId id="299" r:id="rId4"/>
    <p:sldId id="317" r:id="rId5"/>
    <p:sldId id="321" r:id="rId6"/>
    <p:sldId id="322" r:id="rId7"/>
    <p:sldId id="326" r:id="rId8"/>
    <p:sldId id="327" r:id="rId9"/>
    <p:sldId id="330" r:id="rId10"/>
    <p:sldId id="323" r:id="rId11"/>
    <p:sldId id="324" r:id="rId12"/>
    <p:sldId id="325" r:id="rId13"/>
    <p:sldId id="329" r:id="rId14"/>
    <p:sldId id="328" r:id="rId15"/>
    <p:sldId id="331" r:id="rId16"/>
    <p:sldId id="320" r:id="rId17"/>
    <p:sldId id="318" r:id="rId18"/>
    <p:sldId id="319" r:id="rId19"/>
    <p:sldId id="307" r:id="rId20"/>
    <p:sldId id="308" r:id="rId21"/>
    <p:sldId id="309" r:id="rId22"/>
    <p:sldId id="312" r:id="rId23"/>
    <p:sldId id="332" r:id="rId24"/>
    <p:sldId id="290" r:id="rId25"/>
    <p:sldId id="292" r:id="rId26"/>
    <p:sldId id="293" r:id="rId27"/>
    <p:sldId id="294" r:id="rId28"/>
    <p:sldId id="295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50" r:id="rId42"/>
    <p:sldId id="351" r:id="rId43"/>
    <p:sldId id="352" r:id="rId44"/>
  </p:sldIdLst>
  <p:sldSz cx="9144000" cy="6858000" type="screen4x3"/>
  <p:notesSz cx="6745288" cy="988218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2" autoAdjust="0"/>
    <p:restoredTop sz="86380" autoAdjust="0"/>
  </p:normalViewPr>
  <p:slideViewPr>
    <p:cSldViewPr>
      <p:cViewPr varScale="1">
        <p:scale>
          <a:sx n="66" d="100"/>
          <a:sy n="66" d="100"/>
        </p:scale>
        <p:origin x="-131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2958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20769" y="0"/>
            <a:ext cx="2922958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336A6B-B450-4104-A279-E4717547D2A0}" type="datetimeFigureOut">
              <a:rPr lang="pt-PT" smtClean="0"/>
              <a:pPr/>
              <a:t>20-09-2012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386364"/>
            <a:ext cx="2922958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20769" y="9386364"/>
            <a:ext cx="2922958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9849C8-C483-4B50-8DAA-034CB03D04F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258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21113" y="0"/>
            <a:ext cx="2922587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93C0A-7904-4159-9922-77D70F476C34}" type="datetimeFigureOut">
              <a:rPr lang="pt-PT" smtClean="0"/>
              <a:pPr/>
              <a:t>20-09-2012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38712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4688" y="4694238"/>
            <a:ext cx="5395912" cy="4446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386888"/>
            <a:ext cx="292258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21113" y="9386888"/>
            <a:ext cx="2922587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AAAE61-39A0-4616-926D-7A59276BFAB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DA4A-F212-4CBF-83ED-2B7DFB6435ED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D981-5948-4044-9E31-A2D6D1C5C046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4B186-7FF8-4EA6-BC40-45FD213EBD73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B9D18-9792-43A3-8B6B-B5E5A5196842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B772-1922-4D04-9F0C-FBDAA1D1C8DB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B414B-5C76-4117-944E-C3F409E0A569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A233B-A6D1-4A87-A4D7-3F80711D2DA1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05D5-4CF7-44DD-8CF5-6BA59BB87FAF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B597D-F2CE-4141-AA70-79E71DD40928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27765-9C21-442B-8646-C765367A6589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9C15C-4F4A-466C-9824-B7301B461D40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F7B20-957D-433B-A36B-306301A62110}" type="datetime1">
              <a:rPr lang="pt-PT" smtClean="0"/>
              <a:pPr/>
              <a:t>20-09-2012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7A83C-12D5-4E7E-A6AA-6FFE3180CCD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Comercial%20Igreja%20Cat&#243;lica.wmv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980727"/>
          </a:xfrm>
        </p:spPr>
        <p:txBody>
          <a:bodyPr>
            <a:normAutofit/>
          </a:bodyPr>
          <a:lstStyle/>
          <a:p>
            <a:r>
              <a:rPr lang="pt-PT" sz="2000" b="1" dirty="0" smtClean="0">
                <a:solidFill>
                  <a:srgbClr val="C00000"/>
                </a:solidFill>
                <a:latin typeface="Gill Sans MT" pitchFamily="34" charset="0"/>
              </a:rPr>
              <a:t>REUNIÃO DE PAIS</a:t>
            </a:r>
            <a:br>
              <a:rPr lang="pt-PT" sz="2000" b="1" dirty="0" smtClean="0">
                <a:solidFill>
                  <a:srgbClr val="C00000"/>
                </a:solidFill>
                <a:latin typeface="Gill Sans MT" pitchFamily="34" charset="0"/>
              </a:rPr>
            </a:br>
            <a:r>
              <a:rPr lang="pt-PT" sz="2000" b="1" dirty="0" smtClean="0">
                <a:solidFill>
                  <a:srgbClr val="C00000"/>
                </a:solidFill>
                <a:latin typeface="Gill Sans MT" pitchFamily="34" charset="0"/>
              </a:rPr>
              <a:t>1º Ano</a:t>
            </a:r>
            <a:endParaRPr lang="pt-PT" sz="2000" b="1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1</a:t>
            </a:fld>
            <a:endParaRPr lang="pt-PT"/>
          </a:p>
        </p:txBody>
      </p:sp>
      <p:pic>
        <p:nvPicPr>
          <p:cNvPr id="8" name="Imagem 7" descr="logotipo ano da fé MTS.png"/>
          <p:cNvPicPr>
            <a:picLocks noChangeAspect="1"/>
          </p:cNvPicPr>
          <p:nvPr/>
        </p:nvPicPr>
        <p:blipFill>
          <a:blip r:embed="rId2" cstate="print"/>
          <a:srcRect l="11067" t="9809" r="11460"/>
          <a:stretch>
            <a:fillRect/>
          </a:stretch>
        </p:blipFill>
        <p:spPr>
          <a:xfrm>
            <a:off x="2195736" y="980728"/>
            <a:ext cx="4536504" cy="5297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Guias para educar na fé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pt-PT" b="1" i="1" dirty="0" smtClean="0"/>
          </a:p>
          <a:p>
            <a:pPr>
              <a:buNone/>
            </a:pPr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Guias</a:t>
            </a:r>
            <a:r>
              <a:rPr lang="pt-PT" b="1" dirty="0" smtClean="0">
                <a:latin typeface="Gill Sans MT" pitchFamily="34" charset="0"/>
              </a:rPr>
              <a:t> no caminho da fé: </a:t>
            </a:r>
          </a:p>
          <a:p>
            <a:pPr>
              <a:buNone/>
            </a:pPr>
            <a:r>
              <a:rPr lang="pt-PT" b="1" dirty="0" smtClean="0">
                <a:latin typeface="Gill Sans MT" pitchFamily="34" charset="0"/>
              </a:rPr>
              <a:t>Os pais e quem mais?</a:t>
            </a:r>
          </a:p>
          <a:p>
            <a:pPr>
              <a:buNone/>
            </a:pPr>
            <a:endParaRPr lang="pt-PT" b="1" dirty="0" smtClean="0">
              <a:latin typeface="Gill Sans MT" pitchFamily="34" charset="0"/>
            </a:endParaRPr>
          </a:p>
          <a:p>
            <a:pPr>
              <a:buNone/>
            </a:pPr>
            <a:r>
              <a:rPr lang="pt-PT" b="1" dirty="0" smtClean="0">
                <a:latin typeface="Gill Sans MT" pitchFamily="34" charset="0"/>
              </a:rPr>
              <a:t>Importância do </a:t>
            </a:r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testemunho</a:t>
            </a:r>
            <a:r>
              <a:rPr lang="pt-PT" b="1" dirty="0" smtClean="0">
                <a:latin typeface="Gill Sans MT" pitchFamily="34" charset="0"/>
              </a:rPr>
              <a:t>:</a:t>
            </a:r>
          </a:p>
          <a:p>
            <a:pPr>
              <a:buNone/>
            </a:pPr>
            <a:r>
              <a:rPr lang="pt-PT" b="1" dirty="0" smtClean="0">
                <a:latin typeface="Gill Sans MT" pitchFamily="34" charset="0"/>
              </a:rPr>
              <a:t>Percorrer o caminho </a:t>
            </a:r>
          </a:p>
          <a:p>
            <a:pPr>
              <a:buNone/>
            </a:pPr>
            <a:r>
              <a:rPr lang="pt-PT" b="1" dirty="0" smtClean="0">
                <a:latin typeface="Gill Sans MT" pitchFamily="34" charset="0"/>
              </a:rPr>
              <a:t>que se propõe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10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Guias para educar na fé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60851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Já </a:t>
            </a:r>
            <a:r>
              <a:rPr lang="pt-PT" i="1" dirty="0" smtClean="0">
                <a:latin typeface="Gill Sans MT" pitchFamily="34" charset="0"/>
              </a:rPr>
              <a:t>“</a:t>
            </a:r>
            <a:r>
              <a:rPr lang="pt-PT" b="1" i="1" dirty="0" smtClean="0">
                <a:latin typeface="Gill Sans MT" pitchFamily="34" charset="0"/>
              </a:rPr>
              <a:t>não bastam meros dispensadores </a:t>
            </a:r>
          </a:p>
          <a:p>
            <a:pPr>
              <a:buNone/>
            </a:pPr>
            <a:r>
              <a:rPr lang="pt-PT" b="1" i="1" dirty="0" smtClean="0">
                <a:latin typeface="Gill Sans MT" pitchFamily="34" charset="0"/>
              </a:rPr>
              <a:t>de regras e informações; </a:t>
            </a:r>
          </a:p>
          <a:p>
            <a:pPr>
              <a:buNone/>
            </a:pPr>
            <a:r>
              <a:rPr lang="pt-PT" b="1" i="1" dirty="0" smtClean="0">
                <a:latin typeface="Gill Sans MT" pitchFamily="34" charset="0"/>
              </a:rPr>
              <a:t>são necessárias </a:t>
            </a:r>
            <a:r>
              <a:rPr lang="pt-PT" b="1" i="1" dirty="0" smtClean="0">
                <a:solidFill>
                  <a:srgbClr val="C00000"/>
                </a:solidFill>
                <a:latin typeface="Gill Sans MT" pitchFamily="34" charset="0"/>
              </a:rPr>
              <a:t>testemunhas autênticas</a:t>
            </a:r>
            <a:r>
              <a:rPr lang="pt-PT" b="1" i="1" dirty="0" smtClean="0">
                <a:latin typeface="Gill Sans MT" pitchFamily="34" charset="0"/>
              </a:rPr>
              <a:t>, </a:t>
            </a:r>
          </a:p>
          <a:p>
            <a:pPr>
              <a:buNone/>
            </a:pPr>
            <a:endParaRPr lang="pt-PT" i="1" dirty="0" smtClean="0">
              <a:latin typeface="Gill Sans MT" pitchFamily="34" charset="0"/>
            </a:endParaRPr>
          </a:p>
          <a:p>
            <a:pPr>
              <a:buNone/>
            </a:pPr>
            <a:r>
              <a:rPr lang="pt-PT" i="1" dirty="0" smtClean="0">
                <a:latin typeface="Gill Sans MT" pitchFamily="34" charset="0"/>
              </a:rPr>
              <a:t>que saibam ver mais longe do que os outros, </a:t>
            </a:r>
          </a:p>
          <a:p>
            <a:pPr>
              <a:buNone/>
            </a:pPr>
            <a:r>
              <a:rPr lang="pt-PT" i="1" dirty="0" smtClean="0">
                <a:latin typeface="Gill Sans MT" pitchFamily="34" charset="0"/>
              </a:rPr>
              <a:t>A testemunha é alguém </a:t>
            </a:r>
          </a:p>
          <a:p>
            <a:pPr>
              <a:buNone/>
            </a:pPr>
            <a:r>
              <a:rPr lang="pt-PT" i="1" dirty="0" smtClean="0">
                <a:latin typeface="Gill Sans MT" pitchFamily="34" charset="0"/>
              </a:rPr>
              <a:t>que </a:t>
            </a:r>
            <a:r>
              <a:rPr lang="pt-PT" b="1" i="1" dirty="0" smtClean="0">
                <a:solidFill>
                  <a:srgbClr val="C00000"/>
                </a:solidFill>
                <a:latin typeface="Gill Sans MT" pitchFamily="34" charset="0"/>
              </a:rPr>
              <a:t>vive primeiro </a:t>
            </a:r>
          </a:p>
          <a:p>
            <a:pPr>
              <a:buNone/>
            </a:pPr>
            <a:r>
              <a:rPr lang="pt-PT" b="1" i="1" dirty="0" smtClean="0">
                <a:solidFill>
                  <a:srgbClr val="C00000"/>
                </a:solidFill>
                <a:latin typeface="Gill Sans MT" pitchFamily="34" charset="0"/>
              </a:rPr>
              <a:t>o caminho que propõe</a:t>
            </a:r>
            <a:r>
              <a:rPr lang="pt-PT" dirty="0" smtClean="0">
                <a:latin typeface="Gill Sans MT" pitchFamily="34" charset="0"/>
              </a:rPr>
              <a:t>” </a:t>
            </a:r>
          </a:p>
          <a:p>
            <a:pPr>
              <a:buNone/>
            </a:pPr>
            <a:endParaRPr lang="pt-PT" dirty="0" smtClean="0">
              <a:latin typeface="Gill Sans MT" pitchFamily="34" charset="0"/>
            </a:endParaRPr>
          </a:p>
          <a:p>
            <a:pPr>
              <a:buNone/>
            </a:pPr>
            <a:r>
              <a:rPr lang="pt-PT" sz="1500" dirty="0" smtClean="0">
                <a:latin typeface="Gill Sans MT" pitchFamily="34" charset="0"/>
              </a:rPr>
              <a:t>(cf. Bento XVI, Mensagem no Dia Mundial da Paz 2012). </a:t>
            </a:r>
            <a:endParaRPr lang="pt-PT" sz="1500" dirty="0">
              <a:latin typeface="Gill Sans MT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11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/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Pais que guiam na fé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71338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pt-PT" b="1" dirty="0" smtClean="0">
                <a:latin typeface="Gill Sans MT" pitchFamily="34" charset="0"/>
              </a:rPr>
              <a:t>Procurai, ser para os vossos filhos, </a:t>
            </a:r>
          </a:p>
          <a:p>
            <a:pPr>
              <a:buNone/>
            </a:pPr>
            <a:r>
              <a:rPr lang="pt-PT" b="1" dirty="0" smtClean="0">
                <a:latin typeface="Gill Sans MT" pitchFamily="34" charset="0"/>
              </a:rPr>
              <a:t>as “estrelas” que guiam e apontam</a:t>
            </a:r>
          </a:p>
          <a:p>
            <a:pPr>
              <a:buNone/>
            </a:pPr>
            <a:r>
              <a:rPr lang="pt-PT" b="1" dirty="0" smtClean="0">
                <a:latin typeface="Gill Sans MT" pitchFamily="34" charset="0"/>
              </a:rPr>
              <a:t> para o verdadeiro “Sol Nascente”, </a:t>
            </a:r>
          </a:p>
          <a:p>
            <a:pPr>
              <a:buNone/>
            </a:pPr>
            <a:r>
              <a:rPr lang="pt-PT" b="1" dirty="0" smtClean="0">
                <a:latin typeface="Gill Sans MT" pitchFamily="34" charset="0"/>
              </a:rPr>
              <a:t>para a Luz do mundo, que é Cristo</a:t>
            </a:r>
            <a:r>
              <a:rPr lang="pt-PT" dirty="0" smtClean="0">
                <a:latin typeface="Gill Sans MT" pitchFamily="34" charset="0"/>
              </a:rPr>
              <a:t> (cf. Jo.8,12). </a:t>
            </a:r>
          </a:p>
          <a:p>
            <a:pPr>
              <a:buNone/>
            </a:pPr>
            <a:endParaRPr lang="pt-PT" dirty="0" smtClean="0">
              <a:latin typeface="Gill Sans MT" pitchFamily="34" charset="0"/>
            </a:endParaRPr>
          </a:p>
          <a:p>
            <a:pPr>
              <a:buNone/>
            </a:pPr>
            <a:endParaRPr lang="pt-PT" dirty="0" smtClean="0">
              <a:latin typeface="Gill Sans MT" pitchFamily="34" charset="0"/>
            </a:endParaRP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“</a:t>
            </a:r>
            <a:r>
              <a:rPr lang="pt-PT" i="1" dirty="0" smtClean="0">
                <a:latin typeface="Gill Sans MT" pitchFamily="34" charset="0"/>
              </a:rPr>
              <a:t>Nisto vos ajudará o Senhor, </a:t>
            </a:r>
          </a:p>
          <a:p>
            <a:pPr>
              <a:buNone/>
            </a:pPr>
            <a:r>
              <a:rPr lang="pt-PT" i="1" dirty="0" smtClean="0">
                <a:latin typeface="Gill Sans MT" pitchFamily="34" charset="0"/>
              </a:rPr>
              <a:t>que vos propõe ser </a:t>
            </a:r>
            <a:r>
              <a:rPr lang="pt-PT" i="1" dirty="0" smtClean="0">
                <a:solidFill>
                  <a:srgbClr val="C00000"/>
                </a:solidFill>
                <a:latin typeface="Gill Sans MT" pitchFamily="34" charset="0"/>
              </a:rPr>
              <a:t>simples</a:t>
            </a:r>
            <a:r>
              <a:rPr lang="pt-PT" i="1" dirty="0" smtClean="0">
                <a:latin typeface="Gill Sans MT" pitchFamily="34" charset="0"/>
              </a:rPr>
              <a:t> e eficazes como o </a:t>
            </a:r>
            <a:r>
              <a:rPr lang="pt-PT" i="1" dirty="0" smtClean="0">
                <a:solidFill>
                  <a:srgbClr val="C00000"/>
                </a:solidFill>
                <a:latin typeface="Gill Sans MT" pitchFamily="34" charset="0"/>
              </a:rPr>
              <a:t>sal</a:t>
            </a:r>
            <a:r>
              <a:rPr lang="pt-PT" i="1" dirty="0" smtClean="0">
                <a:latin typeface="Gill Sans MT" pitchFamily="34" charset="0"/>
              </a:rPr>
              <a:t>, </a:t>
            </a:r>
          </a:p>
          <a:p>
            <a:pPr>
              <a:buNone/>
            </a:pPr>
            <a:r>
              <a:rPr lang="pt-PT" i="1" dirty="0" smtClean="0">
                <a:latin typeface="Gill Sans MT" pitchFamily="34" charset="0"/>
              </a:rPr>
              <a:t>ou como a </a:t>
            </a:r>
            <a:r>
              <a:rPr lang="pt-PT" i="1" dirty="0" smtClean="0">
                <a:solidFill>
                  <a:srgbClr val="C00000"/>
                </a:solidFill>
                <a:latin typeface="Gill Sans MT" pitchFamily="34" charset="0"/>
              </a:rPr>
              <a:t>lâmpada</a:t>
            </a:r>
            <a:r>
              <a:rPr lang="pt-PT" i="1" dirty="0" smtClean="0">
                <a:latin typeface="Gill Sans MT" pitchFamily="34" charset="0"/>
              </a:rPr>
              <a:t> que dá </a:t>
            </a:r>
            <a:r>
              <a:rPr lang="pt-PT" i="1" dirty="0" smtClean="0">
                <a:solidFill>
                  <a:srgbClr val="C00000"/>
                </a:solidFill>
                <a:latin typeface="Gill Sans MT" pitchFamily="34" charset="0"/>
              </a:rPr>
              <a:t>luz</a:t>
            </a:r>
            <a:r>
              <a:rPr lang="pt-PT" i="1" dirty="0" smtClean="0">
                <a:latin typeface="Gill Sans MT" pitchFamily="34" charset="0"/>
              </a:rPr>
              <a:t>, sem fazer ruído</a:t>
            </a:r>
            <a:r>
              <a:rPr lang="pt-PT" dirty="0" smtClean="0">
                <a:latin typeface="Gill Sans MT" pitchFamily="34" charset="0"/>
              </a:rPr>
              <a:t>” </a:t>
            </a:r>
          </a:p>
          <a:p>
            <a:pPr>
              <a:buNone/>
            </a:pPr>
            <a:endParaRPr lang="pt-PT" dirty="0" smtClean="0">
              <a:latin typeface="Gill Sans MT" pitchFamily="34" charset="0"/>
            </a:endParaRPr>
          </a:p>
          <a:p>
            <a:pPr>
              <a:buNone/>
            </a:pPr>
            <a:r>
              <a:rPr lang="pt-PT" sz="2400" dirty="0" smtClean="0">
                <a:latin typeface="Gill Sans MT" pitchFamily="34" charset="0"/>
              </a:rPr>
              <a:t>(Bento XVI, Discurso, 19.08.2011).</a:t>
            </a:r>
            <a:endParaRPr lang="pt-PT" sz="2400" dirty="0">
              <a:latin typeface="Gill Sans MT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12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64704"/>
          </a:xfrm>
        </p:spPr>
        <p:txBody>
          <a:bodyPr/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Educar na fé da Igreja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24847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pt-PT" sz="2800" b="1" dirty="0" smtClean="0">
                <a:latin typeface="Gill Sans MT" pitchFamily="34" charset="0"/>
              </a:rPr>
              <a:t>Educar a fé </a:t>
            </a:r>
          </a:p>
          <a:p>
            <a:pPr lvl="0">
              <a:buNone/>
            </a:pPr>
            <a:r>
              <a:rPr lang="pt-PT" sz="2800" b="1" dirty="0" smtClean="0">
                <a:latin typeface="Gill Sans MT" pitchFamily="34" charset="0"/>
              </a:rPr>
              <a:t>é </a:t>
            </a:r>
            <a:r>
              <a:rPr lang="pt-PT" sz="2800" b="1" dirty="0" smtClean="0">
                <a:solidFill>
                  <a:srgbClr val="C00000"/>
                </a:solidFill>
                <a:latin typeface="Gill Sans MT" pitchFamily="34" charset="0"/>
              </a:rPr>
              <a:t>mais do que mandar os filhos à Catequese  </a:t>
            </a:r>
          </a:p>
          <a:p>
            <a:pPr>
              <a:buNone/>
            </a:pPr>
            <a:r>
              <a:rPr lang="pt-PT" sz="2800" b="1" dirty="0" smtClean="0">
                <a:latin typeface="Gill Sans MT" pitchFamily="34" charset="0"/>
              </a:rPr>
              <a:t>uma verdadeira educação da fé, </a:t>
            </a:r>
          </a:p>
          <a:p>
            <a:pPr>
              <a:buNone/>
            </a:pPr>
            <a:r>
              <a:rPr lang="pt-PT" sz="2800" b="1" dirty="0" smtClean="0">
                <a:latin typeface="Gill Sans MT" pitchFamily="34" charset="0"/>
              </a:rPr>
              <a:t>não se limita a uma </a:t>
            </a:r>
            <a:r>
              <a:rPr lang="pt-PT" sz="2800" b="1" dirty="0" smtClean="0">
                <a:solidFill>
                  <a:srgbClr val="C00000"/>
                </a:solidFill>
                <a:latin typeface="Gill Sans MT" pitchFamily="34" charset="0"/>
              </a:rPr>
              <a:t>instrução religiosa ou moral</a:t>
            </a:r>
            <a:r>
              <a:rPr lang="pt-PT" sz="2800" b="1" dirty="0" smtClean="0">
                <a:latin typeface="Gill Sans MT" pitchFamily="34" charset="0"/>
              </a:rPr>
              <a:t>, </a:t>
            </a:r>
          </a:p>
          <a:p>
            <a:pPr>
              <a:buNone/>
            </a:pPr>
            <a:r>
              <a:rPr lang="pt-PT" sz="2800" b="1" dirty="0" smtClean="0">
                <a:latin typeface="Gill Sans MT" pitchFamily="34" charset="0"/>
              </a:rPr>
              <a:t>mas visa o </a:t>
            </a:r>
            <a:r>
              <a:rPr lang="pt-PT" sz="2800" b="1" dirty="0" smtClean="0">
                <a:solidFill>
                  <a:srgbClr val="C00000"/>
                </a:solidFill>
                <a:latin typeface="Gill Sans MT" pitchFamily="34" charset="0"/>
              </a:rPr>
              <a:t>crescimento </a:t>
            </a:r>
          </a:p>
          <a:p>
            <a:pPr>
              <a:buNone/>
            </a:pPr>
            <a:r>
              <a:rPr lang="pt-PT" sz="2800" b="1" dirty="0" smtClean="0">
                <a:solidFill>
                  <a:srgbClr val="C00000"/>
                </a:solidFill>
                <a:latin typeface="Gill Sans MT" pitchFamily="34" charset="0"/>
              </a:rPr>
              <a:t>e o amadurecimento </a:t>
            </a:r>
            <a:r>
              <a:rPr lang="pt-PT" sz="2800" b="1" dirty="0" smtClean="0">
                <a:latin typeface="Gill Sans MT" pitchFamily="34" charset="0"/>
              </a:rPr>
              <a:t>da fé</a:t>
            </a:r>
            <a:r>
              <a:rPr lang="pt-PT" sz="2800" dirty="0" smtClean="0">
                <a:latin typeface="Gill Sans MT" pitchFamily="34" charset="0"/>
              </a:rPr>
              <a:t>, </a:t>
            </a:r>
          </a:p>
          <a:p>
            <a:pPr>
              <a:buNone/>
            </a:pPr>
            <a:r>
              <a:rPr lang="pt-PT" sz="2800" dirty="0" smtClean="0">
                <a:latin typeface="Gill Sans MT" pitchFamily="34" charset="0"/>
              </a:rPr>
              <a:t>nas suas </a:t>
            </a:r>
            <a:r>
              <a:rPr lang="pt-PT" sz="2800" b="1" dirty="0" smtClean="0">
                <a:solidFill>
                  <a:srgbClr val="C00000"/>
                </a:solidFill>
                <a:latin typeface="Gill Sans MT" pitchFamily="34" charset="0"/>
              </a:rPr>
              <a:t>diversas dimensões</a:t>
            </a:r>
            <a:r>
              <a:rPr lang="pt-PT" sz="2800" dirty="0" smtClean="0">
                <a:latin typeface="Gill Sans MT" pitchFamily="34" charset="0"/>
              </a:rPr>
              <a:t>: </a:t>
            </a:r>
          </a:p>
          <a:p>
            <a:pPr>
              <a:buNone/>
            </a:pPr>
            <a:r>
              <a:rPr lang="pt-PT" sz="2800" dirty="0" smtClean="0">
                <a:latin typeface="Gill Sans MT" pitchFamily="34" charset="0"/>
              </a:rPr>
              <a:t>a fé </a:t>
            </a:r>
            <a:r>
              <a:rPr lang="pt-PT" sz="2800" b="1" dirty="0" smtClean="0">
                <a:solidFill>
                  <a:srgbClr val="C00000"/>
                </a:solidFill>
                <a:latin typeface="Gill Sans MT" pitchFamily="34" charset="0"/>
              </a:rPr>
              <a:t>professada, celebrada, vivida e rezada</a:t>
            </a:r>
            <a:r>
              <a:rPr lang="pt-PT" sz="2800" dirty="0" smtClean="0">
                <a:latin typeface="Gill Sans MT" pitchFamily="34" charset="0"/>
              </a:rPr>
              <a:t>.</a:t>
            </a:r>
          </a:p>
          <a:p>
            <a:pPr lvl="0"/>
            <a:endParaRPr lang="pt-PT" sz="2800" dirty="0" smtClean="0"/>
          </a:p>
          <a:p>
            <a:pPr>
              <a:buNone/>
            </a:pPr>
            <a:endParaRPr lang="pt-PT" dirty="0" smtClean="0"/>
          </a:p>
          <a:p>
            <a:pPr>
              <a:buNone/>
            </a:pPr>
            <a:endParaRPr lang="pt-PT" b="1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13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pt-PT" sz="4800" b="1" dirty="0" smtClean="0">
                <a:solidFill>
                  <a:srgbClr val="C00000"/>
                </a:solidFill>
                <a:latin typeface="Gill Sans MT" pitchFamily="34" charset="0"/>
              </a:rPr>
              <a:t>III. Catequese e educação d</a:t>
            </a:r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a Fé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36505"/>
          </a:xfrm>
        </p:spPr>
        <p:txBody>
          <a:bodyPr>
            <a:normAutofit fontScale="92500" lnSpcReduction="10000"/>
          </a:bodyPr>
          <a:lstStyle/>
          <a:p>
            <a:pPr lvl="0" algn="just">
              <a:buNone/>
            </a:pPr>
            <a:r>
              <a:rPr lang="pt-PT" sz="2800" dirty="0" smtClean="0">
                <a:latin typeface="Gill Sans MT" pitchFamily="34" charset="0"/>
              </a:rPr>
              <a:t>A Catequese </a:t>
            </a:r>
          </a:p>
          <a:p>
            <a:pPr lvl="0" algn="just">
              <a:buNone/>
            </a:pPr>
            <a:r>
              <a:rPr lang="pt-PT" sz="2800" dirty="0" smtClean="0">
                <a:latin typeface="Gill Sans MT" pitchFamily="34" charset="0"/>
              </a:rPr>
              <a:t>é um dos meios de evangelização, </a:t>
            </a:r>
          </a:p>
          <a:p>
            <a:pPr lvl="0" algn="just">
              <a:buNone/>
            </a:pPr>
            <a:r>
              <a:rPr lang="pt-PT" sz="2800" dirty="0" smtClean="0">
                <a:latin typeface="Gill Sans MT" pitchFamily="34" charset="0"/>
              </a:rPr>
              <a:t>de que a Igreja dispõe, </a:t>
            </a:r>
          </a:p>
          <a:p>
            <a:pPr lvl="0" algn="just">
              <a:buNone/>
            </a:pPr>
            <a:endParaRPr lang="pt-PT" sz="2800" dirty="0" smtClean="0">
              <a:latin typeface="Gill Sans MT" pitchFamily="34" charset="0"/>
            </a:endParaRPr>
          </a:p>
          <a:p>
            <a:pPr lvl="0" algn="just">
              <a:buNone/>
            </a:pPr>
            <a:r>
              <a:rPr lang="pt-PT" sz="2800" dirty="0" smtClean="0">
                <a:latin typeface="Gill Sans MT" pitchFamily="34" charset="0"/>
              </a:rPr>
              <a:t>para </a:t>
            </a:r>
            <a:r>
              <a:rPr lang="pt-PT" sz="2800" b="1" dirty="0" smtClean="0">
                <a:solidFill>
                  <a:srgbClr val="C00000"/>
                </a:solidFill>
                <a:latin typeface="Gill Sans MT" pitchFamily="34" charset="0"/>
              </a:rPr>
              <a:t>iniciar, educar e formar na fé</a:t>
            </a:r>
            <a:r>
              <a:rPr lang="pt-PT" sz="2800" dirty="0" smtClean="0">
                <a:solidFill>
                  <a:srgbClr val="C00000"/>
                </a:solidFill>
                <a:latin typeface="Gill Sans MT" pitchFamily="34" charset="0"/>
              </a:rPr>
              <a:t>, </a:t>
            </a:r>
          </a:p>
          <a:p>
            <a:pPr lvl="0" algn="just">
              <a:buNone/>
            </a:pPr>
            <a:r>
              <a:rPr lang="pt-PT" sz="2800" dirty="0" smtClean="0">
                <a:latin typeface="Gill Sans MT" pitchFamily="34" charset="0"/>
              </a:rPr>
              <a:t>aqueles que </a:t>
            </a:r>
            <a:r>
              <a:rPr lang="pt-PT" sz="2800" b="1" dirty="0" smtClean="0">
                <a:latin typeface="Gill Sans MT" pitchFamily="34" charset="0"/>
              </a:rPr>
              <a:t>livremente</a:t>
            </a:r>
            <a:r>
              <a:rPr lang="pt-PT" sz="2800" dirty="0" smtClean="0">
                <a:latin typeface="Gill Sans MT" pitchFamily="34" charset="0"/>
              </a:rPr>
              <a:t> a pedem, </a:t>
            </a:r>
          </a:p>
          <a:p>
            <a:pPr lvl="0" algn="just">
              <a:buNone/>
            </a:pPr>
            <a:r>
              <a:rPr lang="pt-PT" sz="2800" dirty="0" smtClean="0">
                <a:latin typeface="Gill Sans MT" pitchFamily="34" charset="0"/>
              </a:rPr>
              <a:t>no desejo de se tornarem verdadeiros </a:t>
            </a:r>
          </a:p>
          <a:p>
            <a:pPr lvl="0" algn="just">
              <a:buNone/>
            </a:pPr>
            <a:r>
              <a:rPr lang="pt-PT" sz="2800" dirty="0" smtClean="0">
                <a:latin typeface="Gill Sans MT" pitchFamily="34" charset="0"/>
              </a:rPr>
              <a:t>discípulos de Jesus </a:t>
            </a:r>
          </a:p>
          <a:p>
            <a:pPr lvl="0" algn="just">
              <a:buNone/>
            </a:pPr>
            <a:r>
              <a:rPr lang="pt-PT" sz="2800" dirty="0" smtClean="0">
                <a:latin typeface="Gill Sans MT" pitchFamily="34" charset="0"/>
              </a:rPr>
              <a:t>e membros ativos da sua Igreja. </a:t>
            </a:r>
          </a:p>
          <a:p>
            <a:pPr lvl="0" algn="r">
              <a:buNone/>
            </a:pPr>
            <a:r>
              <a:rPr lang="pt-PT" sz="2800" dirty="0" smtClean="0">
                <a:latin typeface="Gill Sans MT" pitchFamily="34" charset="0"/>
              </a:rPr>
              <a:t>Regulamento, n.1</a:t>
            </a:r>
          </a:p>
          <a:p>
            <a:pPr>
              <a:buNone/>
            </a:pPr>
            <a:endParaRPr lang="pt-PT" dirty="0" smtClean="0"/>
          </a:p>
          <a:p>
            <a:pPr>
              <a:buNone/>
            </a:pPr>
            <a:endParaRPr lang="pt-PT" b="1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14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968553"/>
          </a:xfrm>
        </p:spPr>
        <p:txBody>
          <a:bodyPr>
            <a:normAutofit fontScale="85000" lnSpcReduction="10000"/>
          </a:bodyPr>
          <a:lstStyle/>
          <a:p>
            <a:pPr lvl="0" algn="just">
              <a:buNone/>
            </a:pPr>
            <a:r>
              <a:rPr lang="pt-PT" sz="4400" dirty="0" smtClean="0">
                <a:latin typeface="Gill Sans MT" pitchFamily="34" charset="0"/>
              </a:rPr>
              <a:t>	Serviço paroquial de </a:t>
            </a:r>
            <a:r>
              <a:rPr lang="pt-PT" sz="4400" b="1" dirty="0" smtClean="0">
                <a:latin typeface="Gill Sans MT" pitchFamily="34" charset="0"/>
              </a:rPr>
              <a:t>colaboração com a família</a:t>
            </a:r>
            <a:r>
              <a:rPr lang="pt-PT" sz="4400" dirty="0" smtClean="0">
                <a:latin typeface="Gill Sans MT" pitchFamily="34" charset="0"/>
              </a:rPr>
              <a:t>, na iniciação cristã de </a:t>
            </a:r>
            <a:r>
              <a:rPr lang="pt-PT" sz="4400" b="1" u="sng" dirty="0" smtClean="0">
                <a:latin typeface="Gill Sans MT" pitchFamily="34" charset="0"/>
              </a:rPr>
              <a:t>todos os seus membros</a:t>
            </a:r>
            <a:r>
              <a:rPr lang="pt-PT" sz="4400" dirty="0" smtClean="0">
                <a:latin typeface="Gill Sans MT" pitchFamily="34" charset="0"/>
              </a:rPr>
              <a:t>, a catequese paroquial conta com os </a:t>
            </a:r>
            <a:r>
              <a:rPr lang="pt-PT" sz="4400" b="1" dirty="0" smtClean="0">
                <a:solidFill>
                  <a:srgbClr val="C00000"/>
                </a:solidFill>
                <a:latin typeface="Gill Sans MT" pitchFamily="34" charset="0"/>
              </a:rPr>
              <a:t>pais, como primeiros e insubstituíveis educadores na f</a:t>
            </a:r>
            <a:r>
              <a:rPr lang="pt-PT" sz="4400" dirty="0" smtClean="0">
                <a:solidFill>
                  <a:srgbClr val="C00000"/>
                </a:solidFill>
                <a:latin typeface="Gill Sans MT" pitchFamily="34" charset="0"/>
              </a:rPr>
              <a:t>é</a:t>
            </a:r>
            <a:r>
              <a:rPr lang="pt-PT" sz="4400" dirty="0" smtClean="0">
                <a:latin typeface="Gill Sans MT" pitchFamily="34" charset="0"/>
              </a:rPr>
              <a:t>, dos quais o pároco e catequistas são apenas colaboradores.</a:t>
            </a:r>
          </a:p>
          <a:p>
            <a:pPr lvl="0" algn="r">
              <a:buNone/>
            </a:pPr>
            <a:endParaRPr lang="pt-PT" sz="4400" dirty="0" smtClean="0">
              <a:latin typeface="Gill Sans MT" pitchFamily="34" charset="0"/>
            </a:endParaRPr>
          </a:p>
          <a:p>
            <a:pPr lvl="0" algn="r">
              <a:buNone/>
            </a:pPr>
            <a:r>
              <a:rPr lang="pt-PT" sz="4400" dirty="0" smtClean="0">
                <a:solidFill>
                  <a:srgbClr val="C00000"/>
                </a:solidFill>
                <a:latin typeface="Gill Sans MT" pitchFamily="34" charset="0"/>
              </a:rPr>
              <a:t>Regulamento, n.2</a:t>
            </a:r>
          </a:p>
          <a:p>
            <a:pPr>
              <a:buNone/>
            </a:pPr>
            <a:endParaRPr lang="pt-PT" b="1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15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Finalidade primeira da Catequese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8"/>
          </a:xfrm>
        </p:spPr>
        <p:txBody>
          <a:bodyPr>
            <a:normAutofit/>
          </a:bodyPr>
          <a:lstStyle/>
          <a:p>
            <a:endParaRPr lang="pt-PT" dirty="0" smtClean="0"/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«</a:t>
            </a:r>
            <a:r>
              <a:rPr lang="pt-PT" i="1" dirty="0" smtClean="0">
                <a:latin typeface="Gill Sans MT" pitchFamily="34" charset="0"/>
              </a:rPr>
              <a:t>Pôr as pessoas, </a:t>
            </a:r>
          </a:p>
          <a:p>
            <a:pPr>
              <a:buNone/>
            </a:pPr>
            <a:r>
              <a:rPr lang="pt-PT" i="1" dirty="0" smtClean="0">
                <a:latin typeface="Gill Sans MT" pitchFamily="34" charset="0"/>
              </a:rPr>
              <a:t>não apenas em contacto, </a:t>
            </a:r>
          </a:p>
          <a:p>
            <a:pPr>
              <a:buNone/>
            </a:pPr>
            <a:r>
              <a:rPr lang="pt-PT" i="1" dirty="0" smtClean="0">
                <a:latin typeface="Gill Sans MT" pitchFamily="34" charset="0"/>
              </a:rPr>
              <a:t>mas em comunhão, </a:t>
            </a:r>
          </a:p>
          <a:p>
            <a:pPr>
              <a:buNone/>
            </a:pPr>
            <a:r>
              <a:rPr lang="pt-PT" i="1" dirty="0" smtClean="0">
                <a:latin typeface="Gill Sans MT" pitchFamily="34" charset="0"/>
              </a:rPr>
              <a:t>em intimidade com Jesus Cristo</a:t>
            </a:r>
            <a:r>
              <a:rPr lang="pt-PT" dirty="0" smtClean="0">
                <a:latin typeface="Gill Sans MT" pitchFamily="34" charset="0"/>
              </a:rPr>
              <a:t>» </a:t>
            </a:r>
          </a:p>
          <a:p>
            <a:pPr>
              <a:buNone/>
            </a:pPr>
            <a:endParaRPr lang="pt-PT" dirty="0" smtClean="0">
              <a:latin typeface="Gill Sans MT" pitchFamily="34" charset="0"/>
            </a:endParaRPr>
          </a:p>
          <a:p>
            <a:pPr algn="r">
              <a:buNone/>
            </a:pPr>
            <a:r>
              <a:rPr lang="pt-PT" sz="2000" dirty="0" smtClean="0">
                <a:latin typeface="Gill Sans MT" pitchFamily="34" charset="0"/>
              </a:rPr>
              <a:t>DGC 80; Regulamento, 3</a:t>
            </a:r>
            <a:endParaRPr lang="pt-PT" sz="2000" dirty="0">
              <a:latin typeface="Gill Sans MT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16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Tarefas principais da Catequese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39552" y="836712"/>
            <a:ext cx="8363272" cy="5069160"/>
          </a:xfrm>
        </p:spPr>
        <p:txBody>
          <a:bodyPr>
            <a:normAutofit/>
          </a:bodyPr>
          <a:lstStyle/>
          <a:p>
            <a:r>
              <a:rPr lang="pt-PT" dirty="0" smtClean="0">
                <a:latin typeface="Gill Sans MT" pitchFamily="34" charset="0"/>
              </a:rPr>
              <a:t>Favorecer o conhecimento da fé:  </a:t>
            </a:r>
            <a:r>
              <a:rPr lang="pt-PT" sz="3000" b="1" dirty="0" smtClean="0">
                <a:solidFill>
                  <a:srgbClr val="C00000"/>
                </a:solidFill>
                <a:latin typeface="Gill Sans MT" pitchFamily="34" charset="0"/>
              </a:rPr>
              <a:t>A fé professada </a:t>
            </a:r>
          </a:p>
          <a:p>
            <a:r>
              <a:rPr lang="pt-PT" dirty="0" smtClean="0">
                <a:latin typeface="Gill Sans MT" pitchFamily="34" charset="0"/>
              </a:rPr>
              <a:t>A educação litúrgica:  </a:t>
            </a:r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A fé celebrada</a:t>
            </a:r>
          </a:p>
          <a:p>
            <a:r>
              <a:rPr lang="pt-PT" dirty="0" smtClean="0">
                <a:latin typeface="Gill Sans MT" pitchFamily="34" charset="0"/>
              </a:rPr>
              <a:t>A formação moral: </a:t>
            </a:r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A fé vivida</a:t>
            </a:r>
          </a:p>
          <a:p>
            <a:r>
              <a:rPr lang="pt-PT" dirty="0" smtClean="0">
                <a:latin typeface="Gill Sans MT" pitchFamily="34" charset="0"/>
              </a:rPr>
              <a:t>Ensinar a rezar: </a:t>
            </a:r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A fé rezada</a:t>
            </a:r>
          </a:p>
          <a:p>
            <a:pPr>
              <a:buNone/>
            </a:pPr>
            <a:endParaRPr lang="pt-PT" dirty="0" smtClean="0">
              <a:latin typeface="Gill Sans MT" pitchFamily="34" charset="0"/>
            </a:endParaRPr>
          </a:p>
          <a:p>
            <a:pPr>
              <a:buNone/>
            </a:pPr>
            <a:r>
              <a:rPr lang="pt-PT" sz="2800" dirty="0" smtClean="0">
                <a:latin typeface="Gill Sans MT" pitchFamily="34" charset="0"/>
              </a:rPr>
              <a:t>Outras:</a:t>
            </a:r>
          </a:p>
          <a:p>
            <a:r>
              <a:rPr lang="pt-PT" sz="2800" dirty="0" smtClean="0">
                <a:latin typeface="Gill Sans MT" pitchFamily="34" charset="0"/>
              </a:rPr>
              <a:t>Iniciar na vida comunitária: a </a:t>
            </a:r>
            <a:r>
              <a:rPr lang="pt-PT" sz="2800" dirty="0" smtClean="0">
                <a:solidFill>
                  <a:srgbClr val="C00000"/>
                </a:solidFill>
                <a:latin typeface="Gill Sans MT" pitchFamily="34" charset="0"/>
              </a:rPr>
              <a:t>fé partilhada</a:t>
            </a:r>
          </a:p>
          <a:p>
            <a:r>
              <a:rPr lang="pt-PT" sz="2800" dirty="0" smtClean="0">
                <a:latin typeface="Gill Sans MT" pitchFamily="34" charset="0"/>
              </a:rPr>
              <a:t>Iniciar na Missão: a </a:t>
            </a:r>
            <a:r>
              <a:rPr lang="pt-PT" sz="2800" dirty="0" smtClean="0">
                <a:solidFill>
                  <a:srgbClr val="C00000"/>
                </a:solidFill>
                <a:latin typeface="Gill Sans MT" pitchFamily="34" charset="0"/>
              </a:rPr>
              <a:t>fé testemunhada</a:t>
            </a:r>
          </a:p>
          <a:p>
            <a:pPr>
              <a:buNone/>
            </a:pPr>
            <a:endParaRPr lang="pt-PT" sz="210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17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Educar na fé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39552" y="1124744"/>
            <a:ext cx="8003232" cy="4536504"/>
          </a:xfrm>
        </p:spPr>
        <p:txBody>
          <a:bodyPr>
            <a:normAutofit lnSpcReduction="10000"/>
          </a:bodyPr>
          <a:lstStyle/>
          <a:p>
            <a:r>
              <a:rPr lang="pt-PT" i="1" dirty="0" smtClean="0">
                <a:latin typeface="Gill Sans MT" pitchFamily="34" charset="0"/>
              </a:rPr>
              <a:t>A fé é </a:t>
            </a:r>
            <a:r>
              <a:rPr lang="pt-PT" i="1" dirty="0" smtClean="0">
                <a:solidFill>
                  <a:srgbClr val="C00000"/>
                </a:solidFill>
                <a:latin typeface="Gill Sans MT" pitchFamily="34" charset="0"/>
              </a:rPr>
              <a:t>professada</a:t>
            </a:r>
            <a:r>
              <a:rPr lang="pt-PT" i="1" dirty="0" smtClean="0">
                <a:latin typeface="Gill Sans MT" pitchFamily="34" charset="0"/>
              </a:rPr>
              <a:t> e pensada: não basta ter o credo na boca!</a:t>
            </a:r>
            <a:endParaRPr lang="pt-PT" dirty="0" smtClean="0">
              <a:latin typeface="Gill Sans MT" pitchFamily="34" charset="0"/>
            </a:endParaRPr>
          </a:p>
          <a:p>
            <a:r>
              <a:rPr lang="pt-PT" i="1" dirty="0" smtClean="0">
                <a:latin typeface="Gill Sans MT" pitchFamily="34" charset="0"/>
              </a:rPr>
              <a:t>A fé é </a:t>
            </a:r>
            <a:r>
              <a:rPr lang="pt-PT" i="1" dirty="0" smtClean="0">
                <a:solidFill>
                  <a:srgbClr val="C00000"/>
                </a:solidFill>
                <a:latin typeface="Gill Sans MT" pitchFamily="34" charset="0"/>
              </a:rPr>
              <a:t>celebrada e festejada </a:t>
            </a:r>
            <a:r>
              <a:rPr lang="pt-PT" i="1" dirty="0" smtClean="0">
                <a:latin typeface="Gill Sans MT" pitchFamily="34" charset="0"/>
              </a:rPr>
              <a:t>em comunidade: ninguém crê “sozinho”</a:t>
            </a:r>
            <a:endParaRPr lang="pt-PT" dirty="0" smtClean="0">
              <a:latin typeface="Gill Sans MT" pitchFamily="34" charset="0"/>
            </a:endParaRPr>
          </a:p>
          <a:p>
            <a:r>
              <a:rPr lang="pt-PT" i="1" dirty="0" smtClean="0">
                <a:latin typeface="Gill Sans MT" pitchFamily="34" charset="0"/>
              </a:rPr>
              <a:t>A fé é </a:t>
            </a:r>
            <a:r>
              <a:rPr lang="pt-PT" i="1" dirty="0" smtClean="0">
                <a:solidFill>
                  <a:srgbClr val="C00000"/>
                </a:solidFill>
                <a:latin typeface="Gill Sans MT" pitchFamily="34" charset="0"/>
              </a:rPr>
              <a:t>vivida,</a:t>
            </a:r>
            <a:r>
              <a:rPr lang="pt-PT" i="1" dirty="0" smtClean="0">
                <a:latin typeface="Gill Sans MT" pitchFamily="34" charset="0"/>
              </a:rPr>
              <a:t> mas não se reduz aos grandes valores;</a:t>
            </a:r>
            <a:endParaRPr lang="pt-PT" dirty="0" smtClean="0">
              <a:latin typeface="Gill Sans MT" pitchFamily="34" charset="0"/>
            </a:endParaRPr>
          </a:p>
          <a:p>
            <a:r>
              <a:rPr lang="pt-PT" i="1" dirty="0" smtClean="0">
                <a:latin typeface="Gill Sans MT" pitchFamily="34" charset="0"/>
              </a:rPr>
              <a:t>A fé é </a:t>
            </a:r>
            <a:r>
              <a:rPr lang="pt-PT" i="1" dirty="0" smtClean="0">
                <a:solidFill>
                  <a:srgbClr val="C00000"/>
                </a:solidFill>
                <a:latin typeface="Gill Sans MT" pitchFamily="34" charset="0"/>
              </a:rPr>
              <a:t>rezada, </a:t>
            </a:r>
            <a:r>
              <a:rPr lang="pt-PT" i="1" dirty="0" smtClean="0">
                <a:latin typeface="Gill Sans MT" pitchFamily="34" charset="0"/>
              </a:rPr>
              <a:t>mas não basta saber de cor algumas orações!</a:t>
            </a:r>
          </a:p>
          <a:p>
            <a:pPr algn="r">
              <a:buNone/>
            </a:pPr>
            <a:r>
              <a:rPr lang="pt-PT" i="1" dirty="0" smtClean="0">
                <a:latin typeface="Gill Sans MT" pitchFamily="34" charset="0"/>
              </a:rPr>
              <a:t>Regulamento, 4</a:t>
            </a:r>
            <a:endParaRPr lang="pt-PT" dirty="0" smtClean="0">
              <a:latin typeface="Gill Sans MT" pitchFamily="34" charset="0"/>
            </a:endParaRPr>
          </a:p>
          <a:p>
            <a:pPr>
              <a:buNone/>
            </a:pPr>
            <a:endParaRPr lang="pt-PT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18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80120"/>
          </a:xfrm>
        </p:spPr>
        <p:txBody>
          <a:bodyPr>
            <a:normAutofit fontScale="90000"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pt-PT" b="1" dirty="0" smtClean="0">
                <a:solidFill>
                  <a:srgbClr val="333399"/>
                </a:solidFill>
                <a:latin typeface="Gill Sans MT"/>
                <a:ea typeface="Calibri"/>
                <a:cs typeface="Calibri"/>
              </a:rPr>
              <a:t/>
            </a:r>
            <a:br>
              <a:rPr lang="pt-PT" b="1" dirty="0" smtClean="0">
                <a:solidFill>
                  <a:srgbClr val="333399"/>
                </a:solidFill>
                <a:latin typeface="Gill Sans MT"/>
                <a:ea typeface="Calibri"/>
                <a:cs typeface="Calibri"/>
              </a:rPr>
            </a:br>
            <a:r>
              <a:rPr lang="pt-PT" b="1" dirty="0" smtClean="0">
                <a:solidFill>
                  <a:srgbClr val="C00000"/>
                </a:solidFill>
                <a:latin typeface="Gill Sans MT"/>
                <a:ea typeface="Calibri"/>
                <a:cs typeface="Calibri"/>
              </a:rPr>
              <a:t>IV. CATEQUESE E FAMÍLIA: </a:t>
            </a:r>
            <a:r>
              <a:rPr lang="pt-PT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pt-PT" dirty="0">
                <a:solidFill>
                  <a:srgbClr val="C00000"/>
                </a:solidFill>
                <a:ea typeface="Calibri"/>
                <a:cs typeface="Times New Roman"/>
              </a:rPr>
            </a:br>
            <a:endParaRPr lang="pt-PT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268760"/>
            <a:ext cx="9144000" cy="4248472"/>
          </a:xfrm>
        </p:spPr>
        <p:txBody>
          <a:bodyPr>
            <a:normAutofit/>
          </a:bodyPr>
          <a:lstStyle/>
          <a:p>
            <a:r>
              <a:rPr lang="pt-PT" b="1" dirty="0" smtClean="0">
                <a:solidFill>
                  <a:srgbClr val="C00000"/>
                </a:solidFill>
                <a:latin typeface="Gill Sans MT"/>
                <a:ea typeface="Calibri"/>
                <a:cs typeface="Calibri"/>
              </a:rPr>
              <a:t>ALGUMAS PROPOSTAS </a:t>
            </a:r>
          </a:p>
          <a:p>
            <a:r>
              <a:rPr lang="pt-PT" dirty="0" smtClean="0">
                <a:solidFill>
                  <a:srgbClr val="002060"/>
                </a:solidFill>
              </a:rPr>
              <a:t/>
            </a:r>
            <a:br>
              <a:rPr lang="pt-PT" dirty="0" smtClean="0">
                <a:solidFill>
                  <a:srgbClr val="002060"/>
                </a:solidFill>
              </a:rPr>
            </a:br>
            <a:r>
              <a:rPr lang="pt-PT" dirty="0" smtClean="0">
                <a:solidFill>
                  <a:srgbClr val="002060"/>
                </a:solidFill>
              </a:rPr>
              <a:t/>
            </a:r>
            <a:br>
              <a:rPr lang="pt-PT" dirty="0" smtClean="0">
                <a:solidFill>
                  <a:srgbClr val="002060"/>
                </a:solidFill>
              </a:rPr>
            </a:br>
            <a:endParaRPr lang="pt-PT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420888"/>
            <a:ext cx="331236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19</a:t>
            </a:fld>
            <a:endParaRPr lang="pt-PT"/>
          </a:p>
        </p:txBody>
      </p:sp>
      <p:pic>
        <p:nvPicPr>
          <p:cNvPr id="6" name="Imagem 5" descr="Fita do Pulso no ANO DA FÉ versão f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560840" cy="1143000"/>
          </a:xfrm>
        </p:spPr>
        <p:txBody>
          <a:bodyPr/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Organigrama da Catequese</a:t>
            </a:r>
            <a:endParaRPr lang="pt-PT" b="1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2</a:t>
            </a:fld>
            <a:endParaRPr lang="pt-PT"/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971600" y="1556792"/>
          <a:ext cx="7416824" cy="4382966"/>
        </p:xfrm>
        <a:graphic>
          <a:graphicData uri="http://schemas.openxmlformats.org/drawingml/2006/table">
            <a:tbl>
              <a:tblPr/>
              <a:tblGrid>
                <a:gridCol w="954641"/>
                <a:gridCol w="2059792"/>
                <a:gridCol w="1507216"/>
                <a:gridCol w="668307"/>
                <a:gridCol w="668307"/>
                <a:gridCol w="1558561"/>
              </a:tblGrid>
              <a:tr h="891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rgbClr val="FFFFFF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Ano</a:t>
                      </a: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rgbClr val="FFFFFF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Horário</a:t>
                      </a: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rgbClr val="FFFFFF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Catequistas</a:t>
                      </a: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>
                          <a:solidFill>
                            <a:srgbClr val="FFFFFF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Nº  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600" b="1" dirty="0" smtClean="0">
                        <a:solidFill>
                          <a:srgbClr val="FFFFFF"/>
                        </a:solidFill>
                        <a:latin typeface="Gill Sans MT" pitchFamily="34" charset="0"/>
                        <a:ea typeface="PMingLiU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solidFill>
                            <a:srgbClr val="FFFFFF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Sala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solidFill>
                            <a:srgbClr val="FFFFFF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Coordenadora</a:t>
                      </a: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</a:tr>
              <a:tr h="436413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rgbClr val="FFFFFF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1º</a:t>
                      </a: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rgbClr val="C00000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15h00</a:t>
                      </a:r>
                      <a:endParaRPr lang="pt-PT" sz="1600" dirty="0">
                        <a:solidFill>
                          <a:srgbClr val="C00000"/>
                        </a:solidFill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Gill Sans MT" pitchFamily="34" charset="0"/>
                          <a:ea typeface="PMingLiU"/>
                          <a:cs typeface="Calibri"/>
                        </a:rPr>
                        <a:t>Joana Neves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>
                          <a:latin typeface="Gill Sans MT" pitchFamily="34" charset="0"/>
                          <a:ea typeface="PMingLiU"/>
                          <a:cs typeface="Calibri"/>
                        </a:rPr>
                        <a:t>17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01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Gill Sans MT" pitchFamily="34" charset="0"/>
                          <a:ea typeface="PMingLiU"/>
                          <a:cs typeface="Calibri"/>
                        </a:rPr>
                        <a:t>Antónia Raquel</a:t>
                      </a: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41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rgbClr val="C00000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16h30</a:t>
                      </a:r>
                      <a:endParaRPr lang="pt-PT" sz="1600" dirty="0">
                        <a:solidFill>
                          <a:srgbClr val="C00000"/>
                        </a:solidFill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Gill Sans MT" pitchFamily="34" charset="0"/>
                          <a:ea typeface="PMingLiU"/>
                          <a:cs typeface="Calibri"/>
                        </a:rPr>
                        <a:t>Paula Monteiro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>
                          <a:latin typeface="Gill Sans MT" pitchFamily="34" charset="0"/>
                          <a:ea typeface="PMingLiU"/>
                          <a:cs typeface="Calibri"/>
                        </a:rPr>
                        <a:t>25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01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872824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Estela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Maria Isabel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>
                          <a:latin typeface="Gill Sans MT" pitchFamily="34" charset="0"/>
                          <a:ea typeface="PMingLiU"/>
                          <a:cs typeface="Calibri"/>
                        </a:rPr>
                        <a:t>25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02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872824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Gill Sans MT" pitchFamily="34" charset="0"/>
                          <a:ea typeface="PMingLiU"/>
                          <a:cs typeface="Calibri"/>
                        </a:rPr>
                        <a:t>Antónia Raquel 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Gill Sans MT" pitchFamily="34" charset="0"/>
                          <a:ea typeface="PMingLiU"/>
                          <a:cs typeface="Calibri"/>
                        </a:rPr>
                        <a:t>Helena Pereira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>
                          <a:latin typeface="Gill Sans MT" pitchFamily="34" charset="0"/>
                          <a:ea typeface="PMingLiU"/>
                          <a:cs typeface="Calibri"/>
                        </a:rPr>
                        <a:t>25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03</a:t>
                      </a: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43641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Gill Sans MT" pitchFamily="34" charset="0"/>
                          <a:ea typeface="PMingLiU"/>
                          <a:cs typeface="Calibri"/>
                        </a:rPr>
                        <a:t>Carla Alexandra</a:t>
                      </a: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Gill Sans MT" pitchFamily="34" charset="0"/>
                          <a:ea typeface="PMingLiU"/>
                          <a:cs typeface="Calibri"/>
                        </a:rPr>
                        <a:t>25</a:t>
                      </a:r>
                      <a:endParaRPr lang="pt-PT" sz="160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PMingLiU"/>
                          <a:cs typeface="Calibri"/>
                        </a:rPr>
                        <a:t>05</a:t>
                      </a: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436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600" b="1" dirty="0">
                        <a:solidFill>
                          <a:srgbClr val="C00000"/>
                        </a:solidFill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solidFill>
                            <a:srgbClr val="C00000"/>
                          </a:solidFill>
                          <a:latin typeface="Gill Sans MT" pitchFamily="34" charset="0"/>
                          <a:ea typeface="PMingLiU"/>
                          <a:cs typeface="Times New Roman"/>
                        </a:rPr>
                        <a:t>Pároco</a:t>
                      </a:r>
                      <a:endParaRPr lang="pt-PT" sz="1600" b="1" dirty="0">
                        <a:solidFill>
                          <a:srgbClr val="C00000"/>
                        </a:solidFill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 smtClean="0">
                          <a:solidFill>
                            <a:srgbClr val="C00000"/>
                          </a:solidFill>
                          <a:latin typeface="Gill Sans MT" pitchFamily="34" charset="0"/>
                          <a:ea typeface="PMingLiU"/>
                          <a:cs typeface="Times New Roman"/>
                        </a:rPr>
                        <a:t>Pe. Amaro Gonçalo</a:t>
                      </a:r>
                      <a:endParaRPr lang="pt-PT" sz="1600" b="1" dirty="0">
                        <a:solidFill>
                          <a:srgbClr val="C00000"/>
                        </a:solidFill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600" dirty="0">
                        <a:latin typeface="Gill Sans MT" pitchFamily="34" charset="0"/>
                        <a:ea typeface="PMingLiU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</p:spPr>
        <p:txBody>
          <a:bodyPr>
            <a:normAutofit fontScale="90000"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pt-PT" b="1" dirty="0" smtClean="0">
                <a:solidFill>
                  <a:srgbClr val="333399"/>
                </a:solidFill>
                <a:latin typeface="Gill Sans MT"/>
                <a:ea typeface="Calibri"/>
                <a:cs typeface="Calibri"/>
              </a:rPr>
              <a:t/>
            </a:r>
            <a:br>
              <a:rPr lang="pt-PT" b="1" dirty="0" smtClean="0">
                <a:solidFill>
                  <a:srgbClr val="333399"/>
                </a:solidFill>
                <a:latin typeface="Gill Sans MT"/>
                <a:ea typeface="Calibri"/>
                <a:cs typeface="Calibri"/>
              </a:rPr>
            </a:br>
            <a:r>
              <a:rPr lang="pt-PT" b="1" dirty="0" smtClean="0">
                <a:solidFill>
                  <a:srgbClr val="C00000"/>
                </a:solidFill>
                <a:latin typeface="Gill Sans MT"/>
                <a:ea typeface="Calibri"/>
                <a:cs typeface="Calibri"/>
              </a:rPr>
              <a:t>CATEQUESE E FAMÍLIA: </a:t>
            </a:r>
            <a:r>
              <a:rPr lang="pt-PT" dirty="0">
                <a:solidFill>
                  <a:srgbClr val="002060"/>
                </a:solidFill>
                <a:ea typeface="Calibri"/>
                <a:cs typeface="Times New Roman"/>
              </a:rPr>
              <a:t/>
            </a:r>
            <a:br>
              <a:rPr lang="pt-PT" dirty="0">
                <a:solidFill>
                  <a:srgbClr val="002060"/>
                </a:solidFill>
                <a:ea typeface="Calibri"/>
                <a:cs typeface="Times New Roman"/>
              </a:rPr>
            </a:br>
            <a:endParaRPr lang="pt-PT" dirty="0">
              <a:solidFill>
                <a:srgbClr val="00206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908720"/>
            <a:ext cx="7848872" cy="5760640"/>
          </a:xfrm>
        </p:spPr>
        <p:txBody>
          <a:bodyPr>
            <a:noAutofit/>
          </a:bodyPr>
          <a:lstStyle/>
          <a:p>
            <a:pPr algn="just">
              <a:lnSpc>
                <a:spcPct val="22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latin typeface="Gill Sans MT" pitchFamily="34" charset="0"/>
              </a:rPr>
              <a:t> Iniciar </a:t>
            </a:r>
            <a:r>
              <a:rPr lang="pt-PT" sz="2000" dirty="0">
                <a:solidFill>
                  <a:schemeClr val="tx1"/>
                </a:solidFill>
                <a:latin typeface="Gill Sans MT" pitchFamily="34" charset="0"/>
              </a:rPr>
              <a:t>os filhos à experiência da oração, em família; </a:t>
            </a:r>
          </a:p>
          <a:p>
            <a:pPr algn="just">
              <a:lnSpc>
                <a:spcPct val="22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latin typeface="Gill Sans MT" pitchFamily="34" charset="0"/>
              </a:rPr>
              <a:t> Participar </a:t>
            </a:r>
            <a:r>
              <a:rPr lang="pt-PT" sz="2000" dirty="0">
                <a:solidFill>
                  <a:schemeClr val="tx1"/>
                </a:solidFill>
                <a:latin typeface="Gill Sans MT" pitchFamily="34" charset="0"/>
              </a:rPr>
              <a:t>activamente em algumas catequeses;</a:t>
            </a:r>
          </a:p>
          <a:p>
            <a:pPr algn="just">
              <a:lnSpc>
                <a:spcPct val="22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latin typeface="Gill Sans MT" pitchFamily="34" charset="0"/>
              </a:rPr>
              <a:t> Colaborar </a:t>
            </a:r>
            <a:r>
              <a:rPr lang="pt-PT" sz="2000" dirty="0">
                <a:solidFill>
                  <a:schemeClr val="tx1"/>
                </a:solidFill>
                <a:latin typeface="Gill Sans MT" pitchFamily="34" charset="0"/>
              </a:rPr>
              <a:t>em cada grupo, </a:t>
            </a:r>
            <a:r>
              <a:rPr lang="pt-PT" sz="2000" dirty="0" smtClean="0">
                <a:solidFill>
                  <a:schemeClr val="tx1"/>
                </a:solidFill>
                <a:latin typeface="Gill Sans MT" pitchFamily="34" charset="0"/>
              </a:rPr>
              <a:t> como </a:t>
            </a:r>
            <a:r>
              <a:rPr lang="pt-PT" sz="2000" dirty="0">
                <a:solidFill>
                  <a:schemeClr val="tx1"/>
                </a:solidFill>
                <a:latin typeface="Gill Sans MT" pitchFamily="34" charset="0"/>
              </a:rPr>
              <a:t>casal de ligação com outros </a:t>
            </a:r>
            <a:r>
              <a:rPr lang="pt-PT" sz="2000" dirty="0" smtClean="0">
                <a:solidFill>
                  <a:schemeClr val="tx1"/>
                </a:solidFill>
                <a:latin typeface="Gill Sans MT" pitchFamily="34" charset="0"/>
              </a:rPr>
              <a:t>pais;</a:t>
            </a:r>
            <a:endParaRPr lang="pt-PT" sz="2000" dirty="0">
              <a:solidFill>
                <a:schemeClr val="tx1"/>
              </a:solidFill>
              <a:latin typeface="Gill Sans MT" pitchFamily="34" charset="0"/>
            </a:endParaRPr>
          </a:p>
          <a:p>
            <a:pPr algn="just">
              <a:lnSpc>
                <a:spcPct val="22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latin typeface="Gill Sans MT" pitchFamily="34" charset="0"/>
              </a:rPr>
              <a:t> Participar </a:t>
            </a:r>
            <a:r>
              <a:rPr lang="pt-PT" sz="2000" dirty="0">
                <a:solidFill>
                  <a:schemeClr val="tx1"/>
                </a:solidFill>
                <a:latin typeface="Gill Sans MT" pitchFamily="34" charset="0"/>
              </a:rPr>
              <a:t>em momentos de oração, </a:t>
            </a:r>
            <a:r>
              <a:rPr lang="pt-PT" sz="2000" dirty="0" smtClean="0">
                <a:solidFill>
                  <a:schemeClr val="tx1"/>
                </a:solidFill>
                <a:latin typeface="Gill Sans MT" pitchFamily="34" charset="0"/>
              </a:rPr>
              <a:t> com </a:t>
            </a:r>
            <a:r>
              <a:rPr lang="pt-PT" sz="2000" dirty="0">
                <a:solidFill>
                  <a:schemeClr val="tx1"/>
                </a:solidFill>
                <a:latin typeface="Gill Sans MT" pitchFamily="34" charset="0"/>
              </a:rPr>
              <a:t>os filhos, </a:t>
            </a:r>
            <a:r>
              <a:rPr lang="pt-PT" sz="2000" dirty="0" smtClean="0">
                <a:solidFill>
                  <a:schemeClr val="tx1"/>
                </a:solidFill>
                <a:latin typeface="Gill Sans MT" pitchFamily="34" charset="0"/>
              </a:rPr>
              <a:t>na </a:t>
            </a:r>
            <a:r>
              <a:rPr lang="pt-PT" sz="2000" dirty="0">
                <a:solidFill>
                  <a:schemeClr val="tx1"/>
                </a:solidFill>
                <a:latin typeface="Gill Sans MT" pitchFamily="34" charset="0"/>
              </a:rPr>
              <a:t>catequese;</a:t>
            </a:r>
          </a:p>
          <a:p>
            <a:pPr algn="just">
              <a:lnSpc>
                <a:spcPct val="22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latin typeface="Gill Sans MT" pitchFamily="34" charset="0"/>
              </a:rPr>
              <a:t> Reforçar </a:t>
            </a:r>
            <a:r>
              <a:rPr lang="pt-PT" sz="2000" dirty="0">
                <a:solidFill>
                  <a:schemeClr val="tx1"/>
                </a:solidFill>
                <a:latin typeface="Gill Sans MT" pitchFamily="34" charset="0"/>
              </a:rPr>
              <a:t>a presença e participação na Eucaristia;</a:t>
            </a:r>
          </a:p>
          <a:p>
            <a:pPr algn="just">
              <a:lnSpc>
                <a:spcPct val="220000"/>
              </a:lnSpc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latin typeface="Gill Sans MT" pitchFamily="34" charset="0"/>
              </a:rPr>
              <a:t> Presença </a:t>
            </a:r>
            <a:r>
              <a:rPr lang="pt-PT" sz="2000" dirty="0">
                <a:solidFill>
                  <a:schemeClr val="tx1"/>
                </a:solidFill>
                <a:latin typeface="Gill Sans MT" pitchFamily="34" charset="0"/>
              </a:rPr>
              <a:t>activa em encontros de reflexão conjuntos, convívios, 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20</a:t>
            </a:fld>
            <a:endParaRPr lang="pt-PT" dirty="0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836712"/>
          </a:xfrm>
        </p:spPr>
        <p:txBody>
          <a:bodyPr>
            <a:normAutofit fontScale="90000"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pt-PT" b="1" dirty="0" smtClean="0">
                <a:solidFill>
                  <a:srgbClr val="333399"/>
                </a:solidFill>
                <a:latin typeface="Gill Sans MT"/>
                <a:ea typeface="Calibri"/>
                <a:cs typeface="Calibri"/>
              </a:rPr>
              <a:t/>
            </a:r>
            <a:br>
              <a:rPr lang="pt-PT" b="1" dirty="0" smtClean="0">
                <a:solidFill>
                  <a:srgbClr val="333399"/>
                </a:solidFill>
                <a:latin typeface="Gill Sans MT"/>
                <a:ea typeface="Calibri"/>
                <a:cs typeface="Calibri"/>
              </a:rPr>
            </a:br>
            <a:r>
              <a:rPr lang="pt-PT" b="1" dirty="0" smtClean="0">
                <a:solidFill>
                  <a:srgbClr val="C00000"/>
                </a:solidFill>
                <a:latin typeface="Gill Sans MT"/>
                <a:ea typeface="Calibri"/>
                <a:cs typeface="Calibri"/>
              </a:rPr>
              <a:t>CATEQUESE E FAMÍLIA: </a:t>
            </a:r>
            <a:r>
              <a:rPr lang="pt-PT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pt-PT" dirty="0">
                <a:solidFill>
                  <a:srgbClr val="C00000"/>
                </a:solidFill>
                <a:ea typeface="Calibri"/>
                <a:cs typeface="Times New Roman"/>
              </a:rPr>
            </a:br>
            <a:endParaRPr lang="pt-PT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39552" y="1124744"/>
            <a:ext cx="7920880" cy="5256584"/>
          </a:xfrm>
        </p:spPr>
        <p:txBody>
          <a:bodyPr>
            <a:normAutofit fontScale="40000" lnSpcReduction="20000"/>
          </a:bodyPr>
          <a:lstStyle/>
          <a:p>
            <a:pPr algn="l"/>
            <a:endParaRPr lang="pt-PT" dirty="0" smtClean="0">
              <a:solidFill>
                <a:schemeClr val="tx1"/>
              </a:solidFill>
            </a:endParaRPr>
          </a:p>
          <a:p>
            <a:pPr algn="just">
              <a:lnSpc>
                <a:spcPct val="220000"/>
              </a:lnSpc>
              <a:buFont typeface="Arial" pitchFamily="34" charset="0"/>
              <a:buChar char="•"/>
            </a:pPr>
            <a:r>
              <a:rPr lang="pt-PT" sz="5000" dirty="0" smtClean="0">
                <a:solidFill>
                  <a:schemeClr val="tx1"/>
                </a:solidFill>
                <a:latin typeface="Gill Sans MT" pitchFamily="34" charset="0"/>
              </a:rPr>
              <a:t>Ocasionalmente</a:t>
            </a:r>
            <a:r>
              <a:rPr lang="pt-PT" sz="5000" dirty="0">
                <a:solidFill>
                  <a:schemeClr val="tx1"/>
                </a:solidFill>
                <a:latin typeface="Gill Sans MT" pitchFamily="34" charset="0"/>
              </a:rPr>
              <a:t>, e sem coincidir com datas que contemplem outras celebrações, (natal, pascoa...) participar em actividades,  como orações, charadas... entre pais e filhos</a:t>
            </a:r>
            <a:r>
              <a:rPr lang="pt-PT" sz="5000" dirty="0" smtClean="0">
                <a:solidFill>
                  <a:schemeClr val="tx1"/>
                </a:solidFill>
                <a:latin typeface="Gill Sans MT" pitchFamily="34" charset="0"/>
              </a:rPr>
              <a:t>…</a:t>
            </a:r>
          </a:p>
          <a:p>
            <a:pPr algn="just">
              <a:lnSpc>
                <a:spcPct val="220000"/>
              </a:lnSpc>
              <a:buFont typeface="Arial" pitchFamily="34" charset="0"/>
              <a:buChar char="•"/>
            </a:pPr>
            <a:r>
              <a:rPr lang="pt-PT" sz="5000" dirty="0" smtClean="0">
                <a:solidFill>
                  <a:schemeClr val="tx1"/>
                </a:solidFill>
                <a:latin typeface="Gill Sans MT" pitchFamily="34" charset="0"/>
              </a:rPr>
              <a:t>Aproveitar </a:t>
            </a:r>
            <a:r>
              <a:rPr lang="pt-PT" sz="5000" dirty="0">
                <a:solidFill>
                  <a:schemeClr val="tx1"/>
                </a:solidFill>
                <a:latin typeface="Gill Sans MT" pitchFamily="34" charset="0"/>
              </a:rPr>
              <a:t>melhor a rubrica “Família” </a:t>
            </a:r>
            <a:r>
              <a:rPr lang="pt-PT" sz="5000" dirty="0" smtClean="0">
                <a:solidFill>
                  <a:schemeClr val="tx1"/>
                </a:solidFill>
                <a:latin typeface="Gill Sans MT" pitchFamily="34" charset="0"/>
              </a:rPr>
              <a:t>no novo catecismo, </a:t>
            </a:r>
            <a:r>
              <a:rPr lang="pt-PT" sz="5000" dirty="0">
                <a:solidFill>
                  <a:schemeClr val="tx1"/>
                </a:solidFill>
                <a:latin typeface="Gill Sans MT" pitchFamily="34" charset="0"/>
              </a:rPr>
              <a:t>lendo e meditando e aplicando as sugestões </a:t>
            </a:r>
            <a:r>
              <a:rPr lang="pt-PT" sz="5000" dirty="0" smtClean="0">
                <a:solidFill>
                  <a:schemeClr val="tx1"/>
                </a:solidFill>
                <a:latin typeface="Gill Sans MT" pitchFamily="34" charset="0"/>
              </a:rPr>
              <a:t>aí </a:t>
            </a:r>
            <a:r>
              <a:rPr lang="pt-PT" sz="5000" dirty="0">
                <a:solidFill>
                  <a:schemeClr val="tx1"/>
                </a:solidFill>
                <a:latin typeface="Gill Sans MT" pitchFamily="34" charset="0"/>
              </a:rPr>
              <a:t>apresentadas</a:t>
            </a:r>
            <a:r>
              <a:rPr lang="pt-PT" sz="5000" dirty="0" smtClean="0">
                <a:solidFill>
                  <a:schemeClr val="tx1"/>
                </a:solidFill>
                <a:latin typeface="Gill Sans MT" pitchFamily="34" charset="0"/>
              </a:rPr>
              <a:t>;</a:t>
            </a:r>
          </a:p>
          <a:p>
            <a:pPr algn="just">
              <a:lnSpc>
                <a:spcPct val="220000"/>
              </a:lnSpc>
              <a:buFont typeface="Arial" pitchFamily="34" charset="0"/>
              <a:buChar char="•"/>
            </a:pPr>
            <a:r>
              <a:rPr lang="pt-PT" sz="5000" dirty="0" smtClean="0">
                <a:solidFill>
                  <a:schemeClr val="tx1"/>
                </a:solidFill>
                <a:latin typeface="Gill Sans MT" pitchFamily="34" charset="0"/>
              </a:rPr>
              <a:t>Colaborar </a:t>
            </a:r>
            <a:r>
              <a:rPr lang="pt-PT" sz="5000" dirty="0">
                <a:solidFill>
                  <a:schemeClr val="tx1"/>
                </a:solidFill>
                <a:latin typeface="Gill Sans MT" pitchFamily="34" charset="0"/>
              </a:rPr>
              <a:t>no ambiente da Catequese, </a:t>
            </a:r>
            <a:r>
              <a:rPr lang="pt-PT" sz="5000" dirty="0" smtClean="0">
                <a:solidFill>
                  <a:schemeClr val="tx1"/>
                </a:solidFill>
                <a:latin typeface="Gill Sans MT" pitchFamily="34" charset="0"/>
              </a:rPr>
              <a:t> respeitando </a:t>
            </a:r>
            <a:r>
              <a:rPr lang="pt-PT" sz="5000" dirty="0">
                <a:solidFill>
                  <a:schemeClr val="tx1"/>
                </a:solidFill>
                <a:latin typeface="Gill Sans MT" pitchFamily="34" charset="0"/>
              </a:rPr>
              <a:t>o Regulamento. </a:t>
            </a:r>
          </a:p>
          <a:p>
            <a:endParaRPr lang="pt-PT" dirty="0" smtClean="0">
              <a:solidFill>
                <a:srgbClr val="002060"/>
              </a:solidFill>
            </a:endParaRP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21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08112"/>
          </a:xfrm>
        </p:spPr>
        <p:txBody>
          <a:bodyPr>
            <a:noAutofit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pt-PT" sz="3200" b="1" dirty="0" smtClean="0">
                <a:solidFill>
                  <a:srgbClr val="C00000"/>
                </a:solidFill>
                <a:latin typeface="Gill Sans MT"/>
                <a:ea typeface="Calibri"/>
                <a:cs typeface="Calibri"/>
              </a:rPr>
              <a:t>ALGUMAS RECOMENDAÇÕES AOS PAIS</a:t>
            </a:r>
            <a:endParaRPr lang="pt-PT" sz="3200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27584" y="1124744"/>
            <a:ext cx="7776864" cy="5472608"/>
          </a:xfrm>
        </p:spPr>
        <p:txBody>
          <a:bodyPr>
            <a:noAutofit/>
          </a:bodyPr>
          <a:lstStyle/>
          <a:p>
            <a:pPr lvl="0" algn="l">
              <a:buFont typeface="Arial" pitchFamily="34" charset="0"/>
              <a:buChar char="•"/>
            </a:pP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Saída </a:t>
            </a:r>
            <a:r>
              <a:rPr lang="pt-PT" sz="2400" dirty="0">
                <a:solidFill>
                  <a:schemeClr val="tx1"/>
                </a:solidFill>
                <a:latin typeface="Gill Sans MT" pitchFamily="34" charset="0"/>
              </a:rPr>
              <a:t>e recolha das crianças, à entrada; </a:t>
            </a:r>
          </a:p>
          <a:p>
            <a:pPr lvl="0" algn="l">
              <a:buFont typeface="Arial" pitchFamily="34" charset="0"/>
              <a:buChar char="•"/>
            </a:pP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 Não </a:t>
            </a:r>
            <a:r>
              <a:rPr lang="pt-PT" sz="2400" dirty="0">
                <a:solidFill>
                  <a:schemeClr val="tx1"/>
                </a:solidFill>
                <a:latin typeface="Gill Sans MT" pitchFamily="34" charset="0"/>
              </a:rPr>
              <a:t>acesso às salas e permanência junto destas</a:t>
            </a: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;</a:t>
            </a:r>
            <a:endParaRPr lang="pt-PT" sz="2400" dirty="0">
              <a:solidFill>
                <a:schemeClr val="tx1"/>
              </a:solidFill>
              <a:latin typeface="Gill Sans MT" pitchFamily="34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 Cuidado </a:t>
            </a:r>
            <a:r>
              <a:rPr lang="pt-PT" sz="2400" dirty="0">
                <a:solidFill>
                  <a:schemeClr val="tx1"/>
                </a:solidFill>
                <a:latin typeface="Gill Sans MT" pitchFamily="34" charset="0"/>
              </a:rPr>
              <a:t>com o número de faltas (</a:t>
            </a: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Regulamento </a:t>
            </a:r>
            <a:r>
              <a:rPr lang="pt-PT" sz="2400" dirty="0">
                <a:solidFill>
                  <a:schemeClr val="tx1"/>
                </a:solidFill>
                <a:latin typeface="Gill Sans MT" pitchFamily="34" charset="0"/>
              </a:rPr>
              <a:t>n.11</a:t>
            </a: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)</a:t>
            </a:r>
            <a:endParaRPr lang="pt-PT" sz="2400" dirty="0">
              <a:solidFill>
                <a:schemeClr val="tx1"/>
              </a:solidFill>
              <a:latin typeface="Gill Sans MT" pitchFamily="34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 Necessidade </a:t>
            </a:r>
            <a:r>
              <a:rPr lang="pt-PT" sz="2400" dirty="0">
                <a:solidFill>
                  <a:schemeClr val="tx1"/>
                </a:solidFill>
                <a:latin typeface="Gill Sans MT" pitchFamily="34" charset="0"/>
              </a:rPr>
              <a:t>do catecismo (Regulamento </a:t>
            </a: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n.12</a:t>
            </a:r>
            <a:r>
              <a:rPr lang="pt-PT" sz="2400" dirty="0">
                <a:solidFill>
                  <a:schemeClr val="tx1"/>
                </a:solidFill>
                <a:latin typeface="Gill Sans MT" pitchFamily="34" charset="0"/>
              </a:rPr>
              <a:t>); </a:t>
            </a:r>
            <a:endParaRPr lang="pt-PT" sz="2400" dirty="0" smtClean="0">
              <a:solidFill>
                <a:schemeClr val="tx1"/>
              </a:solidFill>
              <a:latin typeface="Gill Sans MT" pitchFamily="34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 Preço </a:t>
            </a:r>
            <a:r>
              <a:rPr lang="pt-PT" sz="2400" dirty="0">
                <a:solidFill>
                  <a:schemeClr val="tx1"/>
                </a:solidFill>
                <a:latin typeface="Gill Sans MT" pitchFamily="34" charset="0"/>
              </a:rPr>
              <a:t>do Catecismo: </a:t>
            </a: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8,50 €</a:t>
            </a:r>
            <a:endParaRPr lang="pt-PT" sz="2400" dirty="0">
              <a:solidFill>
                <a:schemeClr val="tx1"/>
              </a:solidFill>
              <a:latin typeface="Gill Sans MT" pitchFamily="34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 Transferências </a:t>
            </a:r>
            <a:r>
              <a:rPr lang="pt-PT" sz="2400" dirty="0">
                <a:solidFill>
                  <a:schemeClr val="tx1"/>
                </a:solidFill>
                <a:latin typeface="Gill Sans MT" pitchFamily="34" charset="0"/>
              </a:rPr>
              <a:t>de grupo e de Paróquia autorizadas, com conhecimento e consentimento do pároco; </a:t>
            </a:r>
          </a:p>
          <a:p>
            <a:pPr lvl="0" algn="l">
              <a:buFont typeface="Arial" pitchFamily="34" charset="0"/>
              <a:buChar char="•"/>
            </a:pP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 Casos </a:t>
            </a:r>
            <a:r>
              <a:rPr lang="pt-PT" sz="2400" dirty="0">
                <a:solidFill>
                  <a:schemeClr val="tx1"/>
                </a:solidFill>
                <a:latin typeface="Gill Sans MT" pitchFamily="34" charset="0"/>
              </a:rPr>
              <a:t>de 2 filhos em que é possível </a:t>
            </a:r>
            <a:endParaRPr lang="pt-PT" sz="2400" dirty="0" smtClean="0">
              <a:solidFill>
                <a:schemeClr val="tx1"/>
              </a:solidFill>
              <a:latin typeface="Gill Sans MT" pitchFamily="34" charset="0"/>
            </a:endParaRPr>
          </a:p>
          <a:p>
            <a:pPr lvl="0" algn="l"/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manter </a:t>
            </a:r>
            <a:r>
              <a:rPr lang="pt-PT" sz="2400" dirty="0">
                <a:solidFill>
                  <a:schemeClr val="tx1"/>
                </a:solidFill>
                <a:latin typeface="Gill Sans MT" pitchFamily="34" charset="0"/>
              </a:rPr>
              <a:t>no mesmo </a:t>
            </a: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horário, devem </a:t>
            </a:r>
            <a:r>
              <a:rPr lang="pt-PT" sz="2400" dirty="0">
                <a:solidFill>
                  <a:schemeClr val="tx1"/>
                </a:solidFill>
                <a:latin typeface="Gill Sans MT" pitchFamily="34" charset="0"/>
              </a:rPr>
              <a:t>ser considerados</a:t>
            </a:r>
            <a:r>
              <a:rPr lang="pt-PT" sz="2400" dirty="0" smtClean="0">
                <a:solidFill>
                  <a:schemeClr val="tx1"/>
                </a:solidFill>
                <a:latin typeface="Gill Sans MT" pitchFamily="34" charset="0"/>
              </a:rPr>
              <a:t>.</a:t>
            </a:r>
            <a:endParaRPr lang="pt-PT" sz="2400" b="1" dirty="0" smtClean="0">
              <a:solidFill>
                <a:schemeClr val="tx1"/>
              </a:solidFill>
              <a:latin typeface="Gill Sans MT" pitchFamily="34" charset="0"/>
              <a:cs typeface="Calibri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22</a:t>
            </a:fld>
            <a:endParaRPr lang="pt-PT" dirty="0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08112"/>
          </a:xfrm>
        </p:spPr>
        <p:txBody>
          <a:bodyPr>
            <a:noAutofit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pt-PT" sz="3200" b="1" dirty="0" smtClean="0">
                <a:solidFill>
                  <a:srgbClr val="C00000"/>
                </a:solidFill>
                <a:latin typeface="Gill Sans MT"/>
                <a:ea typeface="Calibri"/>
                <a:cs typeface="Calibri"/>
              </a:rPr>
              <a:t>ALGUMAS RECOMENDAÇÕES AOS PAIS</a:t>
            </a:r>
            <a:endParaRPr lang="pt-PT" sz="3200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27584" y="980728"/>
            <a:ext cx="7776864" cy="5472608"/>
          </a:xfrm>
        </p:spPr>
        <p:txBody>
          <a:bodyPr>
            <a:noAutofit/>
          </a:bodyPr>
          <a:lstStyle/>
          <a:p>
            <a:pPr lvl="0"/>
            <a:r>
              <a:rPr lang="pt-PT" sz="2800" dirty="0" smtClean="0">
                <a:solidFill>
                  <a:schemeClr val="tx1"/>
                </a:solidFill>
                <a:latin typeface="Gill Sans MT" pitchFamily="34" charset="0"/>
                <a:cs typeface="Calibri"/>
              </a:rPr>
              <a:t>Ler o Regulamento com atenção</a:t>
            </a:r>
          </a:p>
          <a:p>
            <a:pPr lvl="0"/>
            <a:r>
              <a:rPr lang="pt-PT" sz="2800" dirty="0" smtClean="0">
                <a:solidFill>
                  <a:schemeClr val="tx1"/>
                </a:solidFill>
                <a:latin typeface="Gill Sans MT" pitchFamily="34" charset="0"/>
                <a:cs typeface="Calibri"/>
              </a:rPr>
              <a:t>(alguns destaques)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23</a:t>
            </a:fld>
            <a:endParaRPr lang="pt-PT" dirty="0"/>
          </a:p>
        </p:txBody>
      </p:sp>
      <p:pic>
        <p:nvPicPr>
          <p:cNvPr id="6" name="Imagem 5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  <p:pic>
        <p:nvPicPr>
          <p:cNvPr id="7" name="Imagem 6" descr="barca (catequese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2060848"/>
            <a:ext cx="5771232" cy="3263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548680"/>
            <a:ext cx="8435280" cy="6120680"/>
          </a:xfrm>
        </p:spPr>
        <p:txBody>
          <a:bodyPr>
            <a:normAutofit fontScale="85000" lnSpcReduction="10000"/>
          </a:bodyPr>
          <a:lstStyle/>
          <a:p>
            <a:pPr lvl="0" algn="just">
              <a:buNone/>
            </a:pPr>
            <a:r>
              <a:rPr lang="pt-PT" dirty="0" smtClean="0"/>
              <a:t>	</a:t>
            </a:r>
            <a:endParaRPr lang="pt-PT" dirty="0"/>
          </a:p>
          <a:p>
            <a:pPr lvl="0" algn="just">
              <a:buNone/>
            </a:pPr>
            <a:r>
              <a:rPr lang="pt-PT" dirty="0" smtClean="0"/>
              <a:t>	9. Às </a:t>
            </a:r>
            <a:r>
              <a:rPr lang="pt-PT" dirty="0">
                <a:solidFill>
                  <a:srgbClr val="FF0000"/>
                </a:solidFill>
              </a:rPr>
              <a:t>crianças do 1º ano </a:t>
            </a:r>
            <a:r>
              <a:rPr lang="pt-PT" dirty="0"/>
              <a:t>é compreensível propor um ritmo menos frequente da celebração da Eucaristia, mas importa não descuidar a sua progressiva inserção nos dinamismos próprios da </a:t>
            </a:r>
            <a:r>
              <a:rPr lang="pt-PT" dirty="0" smtClean="0"/>
              <a:t>celebração: </a:t>
            </a:r>
          </a:p>
          <a:p>
            <a:pPr lvl="0" algn="just">
              <a:buNone/>
            </a:pPr>
            <a:r>
              <a:rPr lang="pt-PT" dirty="0" smtClean="0">
                <a:solidFill>
                  <a:srgbClr val="C00000"/>
                </a:solidFill>
              </a:rPr>
              <a:t>	</a:t>
            </a:r>
          </a:p>
          <a:p>
            <a:pPr lvl="0" algn="just">
              <a:buNone/>
            </a:pPr>
            <a:r>
              <a:rPr lang="pt-PT" dirty="0" smtClean="0">
                <a:solidFill>
                  <a:srgbClr val="C00000"/>
                </a:solidFill>
              </a:rPr>
              <a:t>	2012-2013: (27 de Outubro, 8 de Dezembro, 19 de Janeiro, 23 de Março; 4 ou 5 de Maio: CNE: Sáb.19h00)</a:t>
            </a:r>
            <a:endParaRPr lang="pt-PT" dirty="0">
              <a:solidFill>
                <a:srgbClr val="C00000"/>
              </a:solidFill>
            </a:endParaRPr>
          </a:p>
          <a:p>
            <a:pPr algn="just"/>
            <a:endParaRPr lang="pt-PT" dirty="0"/>
          </a:p>
          <a:p>
            <a:pPr lvl="0" algn="just">
              <a:buNone/>
            </a:pPr>
            <a:r>
              <a:rPr lang="pt-PT" dirty="0" smtClean="0"/>
              <a:t>	10. A </a:t>
            </a:r>
            <a:r>
              <a:rPr lang="pt-PT" dirty="0"/>
              <a:t>participação dos catequizandos nas “</a:t>
            </a:r>
            <a:r>
              <a:rPr lang="pt-PT" dirty="0">
                <a:solidFill>
                  <a:srgbClr val="FF0000"/>
                </a:solidFill>
              </a:rPr>
              <a:t>Celebrações e festas da Catequese</a:t>
            </a:r>
            <a:r>
              <a:rPr lang="pt-PT" dirty="0"/>
              <a:t>”, agendadas desde o início do ano catequético, </a:t>
            </a:r>
            <a:r>
              <a:rPr lang="pt-PT" dirty="0" smtClean="0">
                <a:solidFill>
                  <a:srgbClr val="C00000"/>
                </a:solidFill>
              </a:rPr>
              <a:t>(4 e 5 de Maio) </a:t>
            </a:r>
            <a:r>
              <a:rPr lang="pt-PT" dirty="0" smtClean="0"/>
              <a:t>é </a:t>
            </a:r>
            <a:r>
              <a:rPr lang="pt-PT" dirty="0"/>
              <a:t>obrigatória, contando-se para tal, com a presença e participação dos pais, que, aliás, deve ser habitual, ao longo de todo o ano pastoral;</a:t>
            </a:r>
          </a:p>
          <a:p>
            <a:endParaRPr lang="pt-PT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rmAutofit/>
          </a:bodyPr>
          <a:lstStyle/>
          <a:p>
            <a:r>
              <a:rPr lang="pt-PT" sz="2400" b="1" dirty="0" smtClean="0">
                <a:solidFill>
                  <a:srgbClr val="002060"/>
                </a:solidFill>
              </a:rPr>
              <a:t>Regulamento da Catequese</a:t>
            </a:r>
            <a:endParaRPr lang="pt-PT" sz="2400" b="1" dirty="0">
              <a:solidFill>
                <a:srgbClr val="002060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24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rmAutofit/>
          </a:bodyPr>
          <a:lstStyle/>
          <a:p>
            <a:r>
              <a:rPr lang="pt-PT" sz="2400" b="1" dirty="0" smtClean="0">
                <a:solidFill>
                  <a:srgbClr val="002060"/>
                </a:solidFill>
              </a:rPr>
              <a:t>Assiduidade, </a:t>
            </a:r>
            <a:r>
              <a:rPr lang="pt-PT" sz="2400" b="1" dirty="0" err="1" smtClean="0">
                <a:solidFill>
                  <a:srgbClr val="002060"/>
                </a:solidFill>
              </a:rPr>
              <a:t>Reg</a:t>
            </a:r>
            <a:r>
              <a:rPr lang="pt-PT" sz="2400" b="1" dirty="0" smtClean="0">
                <a:solidFill>
                  <a:srgbClr val="002060"/>
                </a:solidFill>
              </a:rPr>
              <a:t>. Cat.n.11</a:t>
            </a:r>
            <a:endParaRPr lang="pt-PT" sz="2400" b="1" dirty="0">
              <a:solidFill>
                <a:srgbClr val="00206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6093296"/>
          </a:xfrm>
        </p:spPr>
        <p:txBody>
          <a:bodyPr>
            <a:normAutofit fontScale="77500" lnSpcReduction="20000"/>
          </a:bodyPr>
          <a:lstStyle/>
          <a:p>
            <a:pPr lvl="1"/>
            <a:endParaRPr lang="pt-PT" dirty="0" smtClean="0"/>
          </a:p>
          <a:p>
            <a:pPr lvl="1" algn="just">
              <a:buNone/>
            </a:pPr>
            <a:r>
              <a:rPr lang="pt-PT" dirty="0" smtClean="0"/>
              <a:t>	11.1. Por </a:t>
            </a:r>
            <a:r>
              <a:rPr lang="pt-PT" dirty="0"/>
              <a:t>princípio, </a:t>
            </a:r>
            <a:r>
              <a:rPr lang="pt-PT" b="1" i="1" dirty="0">
                <a:solidFill>
                  <a:srgbClr val="FF0000"/>
                </a:solidFill>
              </a:rPr>
              <a:t>nunca se falta à Catequese, nem à Missa</a:t>
            </a:r>
            <a:r>
              <a:rPr lang="pt-PT" dirty="0"/>
              <a:t>. Num caso e noutro, trata-se sempre de um compromisso sério e não de um qualquer espaço de actividades de tempos livres. </a:t>
            </a:r>
          </a:p>
          <a:p>
            <a:pPr lvl="1" algn="just">
              <a:buNone/>
            </a:pPr>
            <a:r>
              <a:rPr lang="pt-PT" dirty="0" smtClean="0"/>
              <a:t>	</a:t>
            </a:r>
          </a:p>
          <a:p>
            <a:pPr lvl="1" algn="just">
              <a:buNone/>
            </a:pPr>
            <a:r>
              <a:rPr lang="pt-PT" dirty="0"/>
              <a:t>	</a:t>
            </a:r>
            <a:r>
              <a:rPr lang="pt-PT" dirty="0" smtClean="0"/>
              <a:t>11.2. Os </a:t>
            </a:r>
            <a:r>
              <a:rPr lang="pt-PT" b="1" dirty="0">
                <a:solidFill>
                  <a:srgbClr val="FF0000"/>
                </a:solidFill>
              </a:rPr>
              <a:t>encontros da Catequese estão interligados</a:t>
            </a:r>
            <a:r>
              <a:rPr lang="pt-PT" dirty="0"/>
              <a:t>, pelo que a ausência num encontro compromete, para o próprio e para os demais, o desenvolvimento dos encontros seguintes.</a:t>
            </a:r>
          </a:p>
          <a:p>
            <a:pPr lvl="1" algn="just">
              <a:buNone/>
            </a:pPr>
            <a:r>
              <a:rPr lang="pt-PT" dirty="0" smtClean="0"/>
              <a:t>	</a:t>
            </a:r>
          </a:p>
          <a:p>
            <a:pPr lvl="1" algn="just">
              <a:buNone/>
            </a:pPr>
            <a:r>
              <a:rPr lang="pt-PT" dirty="0"/>
              <a:t>	</a:t>
            </a:r>
            <a:r>
              <a:rPr lang="pt-PT" dirty="0" smtClean="0"/>
              <a:t>11.3. </a:t>
            </a:r>
            <a:r>
              <a:rPr lang="pt-PT" b="1" dirty="0" smtClean="0">
                <a:solidFill>
                  <a:srgbClr val="FF0000"/>
                </a:solidFill>
              </a:rPr>
              <a:t>Não </a:t>
            </a:r>
            <a:r>
              <a:rPr lang="pt-PT" b="1" dirty="0">
                <a:solidFill>
                  <a:srgbClr val="FF0000"/>
                </a:solidFill>
              </a:rPr>
              <a:t>há espaço na Catequese, para faltas injustificadas</a:t>
            </a:r>
            <a:r>
              <a:rPr lang="pt-PT" dirty="0"/>
              <a:t>. A Catequese é escolha livre dos pais. Por isso, estes devem ser coerentes com a escolha feita, garantindo e exigindo dos filhos a sua presença na Catequese e a participação comum na Eucaristia!</a:t>
            </a:r>
          </a:p>
          <a:p>
            <a:pPr lvl="1" algn="just">
              <a:buNone/>
            </a:pPr>
            <a:r>
              <a:rPr lang="pt-PT" dirty="0" smtClean="0"/>
              <a:t>	</a:t>
            </a:r>
          </a:p>
          <a:p>
            <a:pPr lvl="1" algn="just">
              <a:buNone/>
            </a:pPr>
            <a:r>
              <a:rPr lang="pt-PT" dirty="0"/>
              <a:t>	</a:t>
            </a:r>
            <a:r>
              <a:rPr lang="pt-PT" dirty="0" smtClean="0"/>
              <a:t>11.4. No </a:t>
            </a:r>
            <a:r>
              <a:rPr lang="pt-PT" dirty="0"/>
              <a:t>caso de acontecer uma falta à Catequese, qualquer satisfação a dar ao catequista, através de uma justificação oral ou escrita, é um procedimento obrigatório de </a:t>
            </a:r>
            <a:r>
              <a:rPr lang="pt-PT" dirty="0">
                <a:solidFill>
                  <a:srgbClr val="FF0000"/>
                </a:solidFill>
              </a:rPr>
              <a:t>cortesia e lealdade</a:t>
            </a:r>
            <a:r>
              <a:rPr lang="pt-PT" dirty="0"/>
              <a:t>. Mas essa «</a:t>
            </a:r>
            <a:r>
              <a:rPr lang="pt-PT" dirty="0">
                <a:solidFill>
                  <a:srgbClr val="FF0000"/>
                </a:solidFill>
              </a:rPr>
              <a:t>satisfação» não justifica, de si ou por si, qualquer falta, </a:t>
            </a:r>
            <a:r>
              <a:rPr lang="pt-PT" dirty="0"/>
              <a:t>se, de facto, não houver razões sérias para tal.</a:t>
            </a:r>
          </a:p>
          <a:p>
            <a:pPr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25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764704"/>
            <a:ext cx="8280920" cy="6093296"/>
          </a:xfrm>
        </p:spPr>
        <p:txBody>
          <a:bodyPr>
            <a:normAutofit fontScale="85000" lnSpcReduction="20000"/>
          </a:bodyPr>
          <a:lstStyle/>
          <a:p>
            <a:pPr lvl="1" algn="just">
              <a:buNone/>
            </a:pPr>
            <a:r>
              <a:rPr lang="pt-PT" dirty="0"/>
              <a:t>	</a:t>
            </a:r>
            <a:r>
              <a:rPr lang="pt-PT" dirty="0" smtClean="0"/>
              <a:t>11.5. São </a:t>
            </a:r>
            <a:r>
              <a:rPr lang="pt-PT" b="1" dirty="0">
                <a:solidFill>
                  <a:srgbClr val="FF0000"/>
                </a:solidFill>
              </a:rPr>
              <a:t>razões sérias </a:t>
            </a:r>
            <a:r>
              <a:rPr lang="pt-PT" dirty="0"/>
              <a:t>para uma falta, a participação do catequizando em alguma actividade do CNE, que decorra no mesmo horário da Catequese, a doença, o luto, a participação em alguma celebração sacramental do baptismo, casamento ou funeral de pessoa próxima ou algum evento, em que a presença do catequizando seja absolutamente necessária</a:t>
            </a:r>
            <a:r>
              <a:rPr lang="pt-PT" dirty="0" smtClean="0"/>
              <a:t>;</a:t>
            </a:r>
          </a:p>
          <a:p>
            <a:pPr lvl="1" algn="just">
              <a:buNone/>
            </a:pPr>
            <a:endParaRPr lang="pt-PT" dirty="0"/>
          </a:p>
          <a:p>
            <a:pPr lvl="1" algn="just">
              <a:buNone/>
            </a:pPr>
            <a:r>
              <a:rPr lang="pt-PT" dirty="0" smtClean="0"/>
              <a:t>	11.6. As </a:t>
            </a:r>
            <a:r>
              <a:rPr lang="pt-PT" dirty="0"/>
              <a:t>circunstâncias referidas no parágrafo anterior, que poderiam justificar uma falta na Catequese, são naturalmente raríssimas e não </a:t>
            </a:r>
            <a:r>
              <a:rPr lang="pt-PT" dirty="0" smtClean="0"/>
              <a:t>será razoável</a:t>
            </a:r>
            <a:r>
              <a:rPr lang="pt-PT" dirty="0"/>
              <a:t>, em situações normais, que ultrapassem o </a:t>
            </a:r>
            <a:r>
              <a:rPr lang="pt-PT" b="1" dirty="0">
                <a:solidFill>
                  <a:srgbClr val="FF0000"/>
                </a:solidFill>
              </a:rPr>
              <a:t>limite de cinco vezes por ano</a:t>
            </a:r>
            <a:r>
              <a:rPr lang="pt-PT" dirty="0" smtClean="0"/>
              <a:t>.</a:t>
            </a:r>
          </a:p>
          <a:p>
            <a:pPr lvl="1" algn="just">
              <a:buNone/>
            </a:pPr>
            <a:endParaRPr lang="pt-PT" dirty="0"/>
          </a:p>
          <a:p>
            <a:pPr lvl="1" algn="just">
              <a:buNone/>
            </a:pPr>
            <a:r>
              <a:rPr lang="pt-PT" dirty="0" smtClean="0"/>
              <a:t>	11.7. As </a:t>
            </a:r>
            <a:r>
              <a:rPr lang="pt-PT" dirty="0"/>
              <a:t>festas de aniversário, as actividades desportivas, a falta de vontade do catequizando, os passeios não escolares, </a:t>
            </a:r>
            <a:r>
              <a:rPr lang="pt-PT" b="1" dirty="0">
                <a:solidFill>
                  <a:srgbClr val="FF0000"/>
                </a:solidFill>
              </a:rPr>
              <a:t>não são motivos razoáveis</a:t>
            </a:r>
            <a:r>
              <a:rPr lang="pt-PT" dirty="0"/>
              <a:t> para faltar à Catequese e à Eucaristia. Os principais prejudicados são o próprio e o grupo a que pertencem;</a:t>
            </a:r>
          </a:p>
          <a:p>
            <a:pPr algn="just">
              <a:buNone/>
            </a:pPr>
            <a:r>
              <a:rPr lang="pt-PT" dirty="0"/>
              <a:t> 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rmAutofit/>
          </a:bodyPr>
          <a:lstStyle/>
          <a:p>
            <a:r>
              <a:rPr lang="pt-PT" sz="2400" dirty="0" smtClean="0">
                <a:solidFill>
                  <a:srgbClr val="002060"/>
                </a:solidFill>
              </a:rPr>
              <a:t>Assiduidade, </a:t>
            </a:r>
            <a:r>
              <a:rPr lang="pt-PT" sz="2400" dirty="0" err="1" smtClean="0">
                <a:solidFill>
                  <a:srgbClr val="002060"/>
                </a:solidFill>
              </a:rPr>
              <a:t>Reg</a:t>
            </a:r>
            <a:r>
              <a:rPr lang="pt-PT" sz="2400" dirty="0" smtClean="0">
                <a:solidFill>
                  <a:srgbClr val="002060"/>
                </a:solidFill>
              </a:rPr>
              <a:t>. Cat.n.11</a:t>
            </a:r>
            <a:endParaRPr lang="pt-PT" sz="2400" dirty="0">
              <a:solidFill>
                <a:srgbClr val="00206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26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51520" y="980728"/>
            <a:ext cx="8568952" cy="5544616"/>
          </a:xfrm>
        </p:spPr>
        <p:txBody>
          <a:bodyPr>
            <a:normAutofit fontScale="92500"/>
          </a:bodyPr>
          <a:lstStyle/>
          <a:p>
            <a:pPr lvl="1" algn="just">
              <a:buNone/>
            </a:pPr>
            <a:r>
              <a:rPr lang="pt-PT" dirty="0" smtClean="0"/>
              <a:t>	11.8. Se </a:t>
            </a:r>
            <a:r>
              <a:rPr lang="pt-PT" dirty="0"/>
              <a:t>acontecer, excepcionalmente, uma acumulação sucessiva e excessiva de faltas, por motivos incontornáveis (doença, acidente, separação dos pais e partilha de fins-de-semana), será o caso de ponderar a vantagem de </a:t>
            </a:r>
            <a:r>
              <a:rPr lang="pt-PT" b="1" dirty="0">
                <a:solidFill>
                  <a:srgbClr val="FF0000"/>
                </a:solidFill>
              </a:rPr>
              <a:t>retomar o mesmo ano</a:t>
            </a:r>
            <a:r>
              <a:rPr lang="pt-PT" dirty="0"/>
              <a:t>, no ano seguinte;</a:t>
            </a:r>
          </a:p>
          <a:p>
            <a:pPr algn="just"/>
            <a:endParaRPr lang="pt-PT" dirty="0"/>
          </a:p>
          <a:p>
            <a:pPr lvl="1" algn="just">
              <a:buNone/>
            </a:pPr>
            <a:r>
              <a:rPr lang="pt-PT" dirty="0" smtClean="0"/>
              <a:t>	11.9. Se</a:t>
            </a:r>
            <a:r>
              <a:rPr lang="pt-PT" dirty="0"/>
              <a:t>, desde o início, os pais </a:t>
            </a:r>
            <a:r>
              <a:rPr lang="pt-PT" dirty="0" smtClean="0"/>
              <a:t>adverte um </a:t>
            </a:r>
            <a:r>
              <a:rPr lang="pt-PT" b="1" dirty="0" smtClean="0">
                <a:solidFill>
                  <a:srgbClr val="FF0000"/>
                </a:solidFill>
              </a:rPr>
              <a:t>horário de catequese previsível e incompatível</a:t>
            </a:r>
            <a:r>
              <a:rPr lang="pt-PT" dirty="0" smtClean="0"/>
              <a:t> </a:t>
            </a:r>
            <a:r>
              <a:rPr lang="pt-PT" dirty="0"/>
              <a:t>um </a:t>
            </a:r>
            <a:r>
              <a:rPr lang="pt-PT" dirty="0" smtClean="0"/>
              <a:t>com </a:t>
            </a:r>
            <a:r>
              <a:rPr lang="pt-PT" dirty="0"/>
              <a:t>outra actividade, (escolar, familiar ou social), a que querem dar prioridade, o melhor, nesses casos, é escolherem, desde logo, outra paróquia e outro horário para a Catequese dos filhos, a fim de não transformar a catequese num encontro de participação intermitente.</a:t>
            </a:r>
          </a:p>
          <a:p>
            <a:endParaRPr lang="pt-PT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rmAutofit/>
          </a:bodyPr>
          <a:lstStyle/>
          <a:p>
            <a:r>
              <a:rPr lang="pt-PT" sz="2400" dirty="0" smtClean="0">
                <a:solidFill>
                  <a:srgbClr val="002060"/>
                </a:solidFill>
              </a:rPr>
              <a:t>Assiduidade, </a:t>
            </a:r>
            <a:r>
              <a:rPr lang="pt-PT" sz="2400" dirty="0" err="1" smtClean="0">
                <a:solidFill>
                  <a:srgbClr val="002060"/>
                </a:solidFill>
              </a:rPr>
              <a:t>Reg</a:t>
            </a:r>
            <a:r>
              <a:rPr lang="pt-PT" sz="2400" dirty="0" smtClean="0">
                <a:solidFill>
                  <a:srgbClr val="002060"/>
                </a:solidFill>
              </a:rPr>
              <a:t>. Cat.n.11</a:t>
            </a:r>
            <a:endParaRPr lang="pt-PT" sz="2400" dirty="0">
              <a:solidFill>
                <a:srgbClr val="00206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27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88632"/>
          </a:xfrm>
        </p:spPr>
        <p:txBody>
          <a:bodyPr>
            <a:normAutofit lnSpcReduction="10000"/>
          </a:bodyPr>
          <a:lstStyle/>
          <a:p>
            <a:pPr lvl="0" algn="just">
              <a:buNone/>
            </a:pPr>
            <a:r>
              <a:rPr lang="pt-PT" dirty="0" smtClean="0"/>
              <a:t>	</a:t>
            </a:r>
            <a:endParaRPr lang="pt-PT" dirty="0"/>
          </a:p>
          <a:p>
            <a:pPr lvl="0" algn="just">
              <a:buNone/>
            </a:pPr>
            <a:r>
              <a:rPr lang="pt-PT" dirty="0" smtClean="0"/>
              <a:t>	13. Os </a:t>
            </a:r>
            <a:r>
              <a:rPr lang="pt-PT" dirty="0"/>
              <a:t>Catequistas responsabilizam-se pela segurança das crianças, </a:t>
            </a:r>
            <a:r>
              <a:rPr lang="pt-PT" dirty="0">
                <a:solidFill>
                  <a:srgbClr val="FF0000"/>
                </a:solidFill>
              </a:rPr>
              <a:t>desde o seu acolhimento, até ao final da Catequese</a:t>
            </a:r>
            <a:r>
              <a:rPr lang="pt-PT" dirty="0"/>
              <a:t>, não tendo obrigação de as acompanhar, no tempo seguinte à Catequese. </a:t>
            </a:r>
          </a:p>
          <a:p>
            <a:pPr algn="just">
              <a:buNone/>
            </a:pPr>
            <a:r>
              <a:rPr lang="pt-PT" dirty="0"/>
              <a:t> </a:t>
            </a:r>
          </a:p>
          <a:p>
            <a:pPr lvl="0" algn="just">
              <a:buNone/>
            </a:pPr>
            <a:r>
              <a:rPr lang="pt-PT" dirty="0" smtClean="0"/>
              <a:t>	14. Os </a:t>
            </a:r>
            <a:r>
              <a:rPr lang="pt-PT" dirty="0"/>
              <a:t>pais não podem interromper o encontro </a:t>
            </a:r>
            <a:r>
              <a:rPr lang="pt-PT" dirty="0" err="1"/>
              <a:t>catequético</a:t>
            </a:r>
            <a:r>
              <a:rPr lang="pt-PT" dirty="0"/>
              <a:t>, com </a:t>
            </a:r>
            <a:r>
              <a:rPr lang="pt-PT" dirty="0">
                <a:solidFill>
                  <a:srgbClr val="FF0000"/>
                </a:solidFill>
              </a:rPr>
              <a:t>chamadas de atenção </a:t>
            </a:r>
            <a:r>
              <a:rPr lang="pt-PT" dirty="0"/>
              <a:t>e saídas antecipadas do catequizando, devendo qualquer necessidade excepcional ser previamente do conhecimento e consentimento do catequista.</a:t>
            </a:r>
          </a:p>
          <a:p>
            <a:endParaRPr lang="pt-PT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rmAutofit/>
          </a:bodyPr>
          <a:lstStyle/>
          <a:p>
            <a:r>
              <a:rPr lang="pt-PT" sz="2400" b="1" dirty="0" smtClean="0">
                <a:solidFill>
                  <a:srgbClr val="002060"/>
                </a:solidFill>
              </a:rPr>
              <a:t>Regulamento da Catequese</a:t>
            </a:r>
            <a:endParaRPr lang="pt-PT" sz="2400" b="1" dirty="0">
              <a:solidFill>
                <a:srgbClr val="002060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28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</p:spPr>
        <p:txBody>
          <a:bodyPr>
            <a:normAutofit fontScale="90000"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pt-PT" b="1" dirty="0" smtClean="0">
                <a:solidFill>
                  <a:srgbClr val="C00000"/>
                </a:solidFill>
                <a:latin typeface="Gill Sans MT"/>
                <a:ea typeface="Calibri"/>
                <a:cs typeface="Calibri"/>
              </a:rPr>
              <a:t>CONCLUSÃO</a:t>
            </a:r>
            <a:endParaRPr lang="pt-PT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5229200"/>
            <a:ext cx="9144000" cy="1628800"/>
          </a:xfrm>
        </p:spPr>
        <p:txBody>
          <a:bodyPr/>
          <a:lstStyle/>
          <a:p>
            <a:r>
              <a:rPr lang="pt-PT" b="1" dirty="0" smtClean="0">
                <a:solidFill>
                  <a:srgbClr val="C00000"/>
                </a:solidFill>
                <a:latin typeface="Gill Sans MT"/>
                <a:ea typeface="Calibri"/>
                <a:cs typeface="Calibri"/>
                <a:hlinkClick r:id="rId2" action="ppaction://hlinkfile"/>
              </a:rPr>
              <a:t>UM FILME</a:t>
            </a:r>
          </a:p>
          <a:p>
            <a:r>
              <a:rPr lang="pt-PT" b="1" dirty="0" smtClean="0">
                <a:solidFill>
                  <a:srgbClr val="C00000"/>
                </a:solidFill>
                <a:latin typeface="Gill Sans MT"/>
                <a:cs typeface="Calibri"/>
                <a:hlinkClick r:id="rId2" action="ppaction://hlinkfile"/>
              </a:rPr>
              <a:t>SOBRE A GRANDE FAMÍLIA</a:t>
            </a:r>
            <a:endParaRPr lang="pt-PT" b="1" dirty="0" smtClean="0">
              <a:solidFill>
                <a:srgbClr val="C00000"/>
              </a:solidFill>
              <a:latin typeface="Gill Sans MT"/>
              <a:cs typeface="Calibri"/>
            </a:endParaRPr>
          </a:p>
        </p:txBody>
      </p:sp>
      <p:pic>
        <p:nvPicPr>
          <p:cNvPr id="409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052736"/>
            <a:ext cx="4248472" cy="3895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29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052736"/>
          </a:xfrm>
        </p:spPr>
        <p:txBody>
          <a:bodyPr/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TEMA DE REFLEXÃO</a:t>
            </a:r>
            <a:endParaRPr lang="pt-PT" b="1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124744"/>
            <a:ext cx="9144000" cy="4536504"/>
          </a:xfrm>
        </p:spPr>
        <p:txBody>
          <a:bodyPr>
            <a:normAutofit lnSpcReduction="10000"/>
          </a:bodyPr>
          <a:lstStyle/>
          <a:p>
            <a:endParaRPr lang="pt-PT" dirty="0" smtClean="0">
              <a:solidFill>
                <a:srgbClr val="FF0000"/>
              </a:solidFill>
            </a:endParaRPr>
          </a:p>
          <a:p>
            <a:endParaRPr lang="pt-PT" dirty="0">
              <a:solidFill>
                <a:srgbClr val="FF0000"/>
              </a:solidFill>
            </a:endParaRPr>
          </a:p>
          <a:p>
            <a:endParaRPr lang="pt-PT" dirty="0" smtClean="0">
              <a:solidFill>
                <a:srgbClr val="FF0000"/>
              </a:solidFill>
            </a:endParaRPr>
          </a:p>
          <a:p>
            <a:endParaRPr lang="pt-PT" sz="4400" dirty="0" smtClean="0">
              <a:solidFill>
                <a:srgbClr val="FF0000"/>
              </a:solidFill>
              <a:latin typeface="Gill Sans MT" pitchFamily="34" charset="0"/>
            </a:endParaRPr>
          </a:p>
          <a:p>
            <a:endParaRPr lang="pt-PT" sz="4400" dirty="0" smtClean="0">
              <a:solidFill>
                <a:srgbClr val="002060"/>
              </a:solidFill>
              <a:latin typeface="Gill Sans MT" pitchFamily="34" charset="0"/>
            </a:endParaRPr>
          </a:p>
          <a:p>
            <a:endParaRPr lang="pt-PT" sz="4400" dirty="0" smtClean="0">
              <a:solidFill>
                <a:srgbClr val="002060"/>
              </a:solidFill>
              <a:latin typeface="Gill Sans MT" pitchFamily="34" charset="0"/>
            </a:endParaRPr>
          </a:p>
          <a:p>
            <a:r>
              <a:rPr lang="pt-PT" sz="3900" b="1" dirty="0" smtClean="0">
                <a:solidFill>
                  <a:srgbClr val="C00000"/>
                </a:solidFill>
                <a:latin typeface="Gill Sans MT" pitchFamily="34" charset="0"/>
              </a:rPr>
              <a:t>Educar na fé: o que é?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3</a:t>
            </a:fld>
            <a:endParaRPr lang="pt-PT"/>
          </a:p>
        </p:txBody>
      </p:sp>
      <p:pic>
        <p:nvPicPr>
          <p:cNvPr id="6" name="Imagem 5" descr="ano da fé fa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980728"/>
            <a:ext cx="2990088" cy="3977640"/>
          </a:xfrm>
          <a:prstGeom prst="rect">
            <a:avLst/>
          </a:prstGeom>
        </p:spPr>
      </p:pic>
      <p:pic>
        <p:nvPicPr>
          <p:cNvPr id="7" name="Imagem 6" descr="Fita do Pulso no ANO DA FÉ versão f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08112"/>
          </a:xfrm>
        </p:spPr>
        <p:txBody>
          <a:bodyPr>
            <a:noAutofit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  <a:tabLst>
                <a:tab pos="2381250" algn="l"/>
              </a:tabLst>
            </a:pPr>
            <a:r>
              <a:rPr lang="pt-PT" sz="3200" b="1" dirty="0" smtClean="0">
                <a:solidFill>
                  <a:srgbClr val="C00000"/>
                </a:solidFill>
                <a:latin typeface="Gill Sans MT"/>
                <a:ea typeface="Calibri"/>
                <a:cs typeface="Calibri"/>
              </a:rPr>
              <a:t>Celebração de Acolhimento</a:t>
            </a:r>
            <a:endParaRPr lang="pt-PT" sz="3200" dirty="0">
              <a:solidFill>
                <a:srgbClr val="C0000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30</a:t>
            </a:fld>
            <a:endParaRPr lang="pt-PT" dirty="0"/>
          </a:p>
        </p:txBody>
      </p:sp>
      <p:pic>
        <p:nvPicPr>
          <p:cNvPr id="7" name="Imagem 6" descr="Domingo XX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124744"/>
            <a:ext cx="6019800" cy="4638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27584" y="1124744"/>
            <a:ext cx="7776864" cy="5472608"/>
          </a:xfrm>
        </p:spPr>
        <p:txBody>
          <a:bodyPr>
            <a:noAutofit/>
          </a:bodyPr>
          <a:lstStyle/>
          <a:p>
            <a:endParaRPr lang="pt-PT" sz="2800" b="1" dirty="0" smtClean="0"/>
          </a:p>
          <a:p>
            <a:r>
              <a:rPr lang="pt-PT" sz="2800" dirty="0" smtClean="0">
                <a:solidFill>
                  <a:schemeClr val="tx1"/>
                </a:solidFill>
                <a:latin typeface="Gill Sans MT" pitchFamily="34" charset="0"/>
              </a:rPr>
              <a:t>Já vou à Catequese! </a:t>
            </a:r>
          </a:p>
          <a:p>
            <a:r>
              <a:rPr lang="pt-PT" sz="2800" dirty="0" smtClean="0">
                <a:solidFill>
                  <a:schemeClr val="tx1"/>
                </a:solidFill>
                <a:latin typeface="Gill Sans MT" pitchFamily="34" charset="0"/>
              </a:rPr>
              <a:t>Já sou mais crescido!</a:t>
            </a:r>
          </a:p>
          <a:p>
            <a:endParaRPr lang="pt-PT" sz="2800" dirty="0" smtClean="0">
              <a:solidFill>
                <a:schemeClr val="tx1"/>
              </a:solidFill>
              <a:latin typeface="Gill Sans MT" pitchFamily="34" charset="0"/>
            </a:endParaRPr>
          </a:p>
          <a:p>
            <a:r>
              <a:rPr lang="pt-PT" sz="2800" dirty="0" smtClean="0">
                <a:solidFill>
                  <a:schemeClr val="tx1"/>
                </a:solidFill>
                <a:latin typeface="Gill Sans MT" pitchFamily="34" charset="0"/>
              </a:rPr>
              <a:t>E vou aprender muito</a:t>
            </a:r>
          </a:p>
          <a:p>
            <a:r>
              <a:rPr lang="pt-PT" sz="2800" dirty="0" smtClean="0">
                <a:solidFill>
                  <a:schemeClr val="tx1"/>
                </a:solidFill>
                <a:latin typeface="Gill Sans MT" pitchFamily="34" charset="0"/>
              </a:rPr>
              <a:t>com Jesus meu grande amigo! </a:t>
            </a:r>
          </a:p>
          <a:p>
            <a:endParaRPr lang="pt-PT" sz="2800" dirty="0" smtClean="0">
              <a:solidFill>
                <a:schemeClr val="tx1"/>
              </a:solidFill>
              <a:latin typeface="Gill Sans MT" pitchFamily="34" charset="0"/>
            </a:endParaRPr>
          </a:p>
          <a:p>
            <a:r>
              <a:rPr lang="pt-PT" sz="2800" dirty="0" smtClean="0">
                <a:solidFill>
                  <a:schemeClr val="tx1"/>
                </a:solidFill>
                <a:latin typeface="Gill Sans MT" pitchFamily="34" charset="0"/>
              </a:rPr>
              <a:t>E vou aprender muito</a:t>
            </a:r>
          </a:p>
          <a:p>
            <a:r>
              <a:rPr lang="pt-PT" sz="2800" dirty="0" smtClean="0">
                <a:solidFill>
                  <a:schemeClr val="tx1"/>
                </a:solidFill>
                <a:latin typeface="Gill Sans MT" pitchFamily="34" charset="0"/>
              </a:rPr>
              <a:t>com Jesus meu grande amigo! </a:t>
            </a:r>
          </a:p>
          <a:p>
            <a:r>
              <a:rPr lang="pt-PT" sz="2800" dirty="0" smtClean="0">
                <a:solidFill>
                  <a:schemeClr val="tx1"/>
                </a:solidFill>
                <a:latin typeface="Gill Sans MT" pitchFamily="34" charset="0"/>
              </a:rPr>
              <a:t> 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31</a:t>
            </a:fld>
            <a:endParaRPr lang="pt-PT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itchFamily="34" charset="0"/>
                <a:ea typeface="+mj-ea"/>
                <a:cs typeface="+mj-cs"/>
              </a:rPr>
              <a:t>Cântico inicial</a:t>
            </a:r>
            <a:endParaRPr kumimoji="0" lang="pt-PT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MT" pitchFamily="34" charset="0"/>
              <a:ea typeface="+mj-ea"/>
              <a:cs typeface="+mj-cs"/>
            </a:endParaRPr>
          </a:p>
        </p:txBody>
      </p:sp>
      <p:pic>
        <p:nvPicPr>
          <p:cNvPr id="8" name="Imagem 7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27584" y="1124744"/>
            <a:ext cx="7776864" cy="4536504"/>
          </a:xfrm>
        </p:spPr>
        <p:txBody>
          <a:bodyPr>
            <a:noAutofit/>
          </a:bodyPr>
          <a:lstStyle/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Jesus gosta de mim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E eu gosto de Jesus!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É Ele quem me ensina 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a caminhar na sua Luz!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É Ele quem me ensina 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a caminhar na sua Luz!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 </a:t>
            </a:r>
          </a:p>
          <a:p>
            <a:pPr lvl="0" algn="l"/>
            <a:endParaRPr lang="pt-PT" sz="3600" b="1" dirty="0" smtClean="0">
              <a:solidFill>
                <a:schemeClr val="tx1"/>
              </a:solidFill>
              <a:latin typeface="Gill Sans MT" pitchFamily="34" charset="0"/>
              <a:cs typeface="Calibri"/>
            </a:endParaRPr>
          </a:p>
          <a:p>
            <a:r>
              <a:rPr lang="pt-PT" sz="3600" dirty="0" smtClean="0">
                <a:solidFill>
                  <a:schemeClr val="tx1"/>
                </a:solidFill>
              </a:rPr>
              <a:t> 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32</a:t>
            </a:fld>
            <a:endParaRPr lang="pt-PT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itchFamily="34" charset="0"/>
                <a:ea typeface="+mj-ea"/>
                <a:cs typeface="+mj-cs"/>
              </a:rPr>
              <a:t>Cântico inicial</a:t>
            </a:r>
            <a:endParaRPr kumimoji="0" lang="pt-PT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MT" pitchFamily="34" charset="0"/>
              <a:ea typeface="+mj-ea"/>
              <a:cs typeface="+mj-cs"/>
            </a:endParaRPr>
          </a:p>
        </p:txBody>
      </p:sp>
      <p:pic>
        <p:nvPicPr>
          <p:cNvPr id="7" name="Imagem 6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rgbClr val="C00000"/>
                </a:solidFill>
                <a:latin typeface="Gill Sans MT" pitchFamily="34" charset="0"/>
              </a:rPr>
              <a:t>Cântico inicial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Durante este ano,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Virei cada semana, </a:t>
            </a:r>
          </a:p>
          <a:p>
            <a:pPr algn="ctr">
              <a:buNone/>
            </a:pPr>
            <a:endParaRPr lang="pt-PT" dirty="0" smtClean="0">
              <a:latin typeface="Gill Sans MT" pitchFamily="34" charset="0"/>
            </a:endParaRP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Virei, com alegria,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aprender que Deus me ama</a:t>
            </a:r>
          </a:p>
          <a:p>
            <a:pPr algn="ctr">
              <a:buNone/>
            </a:pPr>
            <a:endParaRPr lang="pt-PT" dirty="0" smtClean="0">
              <a:latin typeface="Gill Sans MT" pitchFamily="34" charset="0"/>
            </a:endParaRP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Virei, com alegria,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aprender que Deus me ama!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33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rgbClr val="C00000"/>
                </a:solidFill>
                <a:latin typeface="Gill Sans MT" pitchFamily="34" charset="0"/>
              </a:rPr>
              <a:t>Crescemos…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Grupo na barca dos amigos de Jesus</a:t>
            </a:r>
          </a:p>
          <a:p>
            <a:pPr algn="ctr">
              <a:buNone/>
            </a:pPr>
            <a:endParaRPr lang="pt-PT" dirty="0" smtClean="0">
              <a:latin typeface="Gill Sans MT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34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  <p:pic>
        <p:nvPicPr>
          <p:cNvPr id="7" name="Imagem 6" descr="barca (catequese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1988840"/>
            <a:ext cx="5771232" cy="32637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rgbClr val="C00000"/>
                </a:solidFill>
                <a:latin typeface="Gill Sans MT" pitchFamily="34" charset="0"/>
              </a:rPr>
              <a:t>Evangelho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4941168"/>
            <a:ext cx="8229600" cy="1717651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pt-PT" dirty="0" smtClean="0">
              <a:latin typeface="Gill Sans MT" pitchFamily="34" charset="0"/>
            </a:endParaRP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Quem receber uma destas crianças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em Meu Nome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é a Mim que recebe!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35</a:t>
            </a:fld>
            <a:endParaRPr lang="pt-PT"/>
          </a:p>
        </p:txBody>
      </p:sp>
      <p:pic>
        <p:nvPicPr>
          <p:cNvPr id="6" name="Picture 2" descr="VI pasco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268760"/>
            <a:ext cx="4098645" cy="3672408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rgbClr val="C00000"/>
                </a:solidFill>
              </a:rPr>
              <a:t>Oração</a:t>
            </a:r>
            <a:endParaRPr lang="pt-PT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pt-PT" dirty="0" smtClean="0"/>
          </a:p>
          <a:p>
            <a:pPr algn="ctr">
              <a:buNone/>
            </a:pPr>
            <a:r>
              <a:rPr lang="pt-PT" sz="4000" b="1" dirty="0" smtClean="0">
                <a:latin typeface="Gill Sans MT" pitchFamily="34" charset="0"/>
              </a:rPr>
              <a:t>Ó Jesus, </a:t>
            </a:r>
          </a:p>
          <a:p>
            <a:pPr algn="ctr">
              <a:buNone/>
            </a:pPr>
            <a:r>
              <a:rPr lang="pt-PT" sz="4000" b="1" dirty="0" smtClean="0">
                <a:latin typeface="Gill Sans MT" pitchFamily="34" charset="0"/>
              </a:rPr>
              <a:t>a porta do meu coração </a:t>
            </a:r>
          </a:p>
          <a:p>
            <a:pPr algn="ctr">
              <a:buNone/>
            </a:pPr>
            <a:r>
              <a:rPr lang="pt-PT" sz="4000" b="1" dirty="0" smtClean="0">
                <a:latin typeface="Gill Sans MT" pitchFamily="34" charset="0"/>
              </a:rPr>
              <a:t>está aberta para Ti!</a:t>
            </a:r>
          </a:p>
          <a:p>
            <a:pPr algn="ctr">
              <a:buNone/>
            </a:pPr>
            <a:r>
              <a:rPr lang="pt-PT" sz="4000" b="1" dirty="0" smtClean="0">
                <a:latin typeface="Gill Sans MT" pitchFamily="34" charset="0"/>
              </a:rPr>
              <a:t> </a:t>
            </a:r>
          </a:p>
          <a:p>
            <a:pPr algn="ctr">
              <a:buNone/>
            </a:pPr>
            <a:endParaRPr lang="pt-PT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36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Compromisso dos pais</a:t>
            </a:r>
            <a:endParaRPr lang="pt-PT" b="1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pt-PT" sz="4000" dirty="0" smtClean="0"/>
          </a:p>
          <a:p>
            <a:pPr algn="ctr">
              <a:buNone/>
            </a:pPr>
            <a:r>
              <a:rPr lang="pt-PT" sz="4000" b="1" dirty="0" smtClean="0">
                <a:latin typeface="Gill Sans MT" pitchFamily="34" charset="0"/>
              </a:rPr>
              <a:t>P-</a:t>
            </a:r>
            <a:r>
              <a:rPr lang="pt-PT" sz="4000" dirty="0" smtClean="0">
                <a:latin typeface="Gill Sans MT" pitchFamily="34" charset="0"/>
              </a:rPr>
              <a:t> Quereis abrir, de par em par, </a:t>
            </a:r>
          </a:p>
          <a:p>
            <a:pPr algn="ctr">
              <a:buNone/>
            </a:pPr>
            <a:r>
              <a:rPr lang="pt-PT" sz="4000" dirty="0" smtClean="0">
                <a:latin typeface="Gill Sans MT" pitchFamily="34" charset="0"/>
              </a:rPr>
              <a:t>nos vossos corações </a:t>
            </a:r>
          </a:p>
          <a:p>
            <a:pPr algn="ctr">
              <a:buNone/>
            </a:pPr>
            <a:r>
              <a:rPr lang="pt-PT" sz="4000" dirty="0" smtClean="0">
                <a:latin typeface="Gill Sans MT" pitchFamily="34" charset="0"/>
              </a:rPr>
              <a:t>e nos corações dos vossos filhos, </a:t>
            </a:r>
          </a:p>
          <a:p>
            <a:pPr algn="ctr">
              <a:buNone/>
            </a:pPr>
            <a:r>
              <a:rPr lang="pt-PT" sz="4000" dirty="0" smtClean="0">
                <a:latin typeface="Gill Sans MT" pitchFamily="34" charset="0"/>
              </a:rPr>
              <a:t>a porta da fé? </a:t>
            </a:r>
          </a:p>
          <a:p>
            <a:pPr algn="ctr">
              <a:buNone/>
            </a:pPr>
            <a:endParaRPr lang="pt-PT" sz="4000" b="1" dirty="0" smtClean="0">
              <a:latin typeface="Gill Sans MT" pitchFamily="34" charset="0"/>
            </a:endParaRPr>
          </a:p>
          <a:p>
            <a:pPr algn="ctr">
              <a:buNone/>
            </a:pPr>
            <a:r>
              <a:rPr lang="pt-PT" sz="4000" b="1" dirty="0" smtClean="0">
                <a:solidFill>
                  <a:srgbClr val="C00000"/>
                </a:solidFill>
                <a:latin typeface="Gill Sans MT" pitchFamily="34" charset="0"/>
              </a:rPr>
              <a:t>Pais: </a:t>
            </a:r>
            <a:r>
              <a:rPr lang="pt-PT" sz="4000" b="1" dirty="0" smtClean="0">
                <a:latin typeface="Gill Sans MT" pitchFamily="34" charset="0"/>
              </a:rPr>
              <a:t>Sim, queremos! </a:t>
            </a:r>
            <a:endParaRPr lang="pt-PT" sz="4000" dirty="0" smtClean="0">
              <a:latin typeface="Gill Sans MT" pitchFamily="34" charset="0"/>
            </a:endParaRPr>
          </a:p>
          <a:p>
            <a:pPr>
              <a:buNone/>
            </a:pPr>
            <a:r>
              <a:rPr lang="pt-PT" sz="4000" b="1" dirty="0" smtClean="0">
                <a:latin typeface="Gill Sans MT" pitchFamily="34" charset="0"/>
              </a:rPr>
              <a:t> </a:t>
            </a:r>
            <a:endParaRPr lang="pt-PT" sz="4000" dirty="0" smtClean="0">
              <a:latin typeface="Gill Sans MT" pitchFamily="34" charset="0"/>
            </a:endParaRPr>
          </a:p>
          <a:p>
            <a:pPr algn="ctr">
              <a:buNone/>
            </a:pPr>
            <a:endParaRPr lang="pt-PT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37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rgbClr val="C00000"/>
                </a:solidFill>
                <a:latin typeface="Gill Sans MT" pitchFamily="34" charset="0"/>
              </a:rPr>
              <a:t>Compromisso das catequistas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pt-PT" sz="4000" dirty="0" smtClean="0"/>
          </a:p>
          <a:p>
            <a:pPr algn="ctr">
              <a:buNone/>
            </a:pPr>
            <a:r>
              <a:rPr lang="pt-PT" b="1" dirty="0" smtClean="0">
                <a:latin typeface="Gill Sans MT" pitchFamily="34" charset="0"/>
              </a:rPr>
              <a:t>P- </a:t>
            </a:r>
            <a:r>
              <a:rPr lang="pt-PT" dirty="0" smtClean="0">
                <a:latin typeface="Gill Sans MT" pitchFamily="34" charset="0"/>
              </a:rPr>
              <a:t>Quereis ajudar estes pais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a abrir no seu coração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e no coração destes mais pequeninos,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a porta da fé?</a:t>
            </a:r>
          </a:p>
          <a:p>
            <a:pPr algn="ctr"/>
            <a:endParaRPr lang="pt-PT" b="1" dirty="0" smtClean="0">
              <a:latin typeface="Gill Sans MT" pitchFamily="34" charset="0"/>
            </a:endParaRPr>
          </a:p>
          <a:p>
            <a:pPr algn="ctr">
              <a:buNone/>
            </a:pPr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Catequistas:</a:t>
            </a:r>
            <a:r>
              <a:rPr lang="pt-PT" b="1" dirty="0" smtClean="0">
                <a:latin typeface="Gill Sans MT" pitchFamily="34" charset="0"/>
              </a:rPr>
              <a:t> Sim, queremos.</a:t>
            </a:r>
            <a:endParaRPr lang="pt-PT" dirty="0" smtClean="0">
              <a:latin typeface="Gill Sans MT" pitchFamily="34" charset="0"/>
            </a:endParaRPr>
          </a:p>
          <a:p>
            <a:endParaRPr lang="pt-PT" dirty="0" smtClean="0"/>
          </a:p>
          <a:p>
            <a:pPr algn="ctr">
              <a:buNone/>
            </a:pPr>
            <a:endParaRPr lang="pt-PT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38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Compromisso das crianças</a:t>
            </a:r>
            <a:endParaRPr lang="pt-PT" b="1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pt-PT" sz="4000" dirty="0" smtClean="0"/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P- E vós, meninos e meninas,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quereis ter no vosso coração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uma porta sempre aberta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para Jesus nele entrar?  </a:t>
            </a:r>
          </a:p>
          <a:p>
            <a:pPr algn="ctr">
              <a:buNone/>
            </a:pPr>
            <a:endParaRPr lang="pt-PT" b="1" dirty="0" smtClean="0">
              <a:solidFill>
                <a:srgbClr val="C00000"/>
              </a:solidFill>
              <a:latin typeface="Gill Sans MT" pitchFamily="34" charset="0"/>
            </a:endParaRPr>
          </a:p>
          <a:p>
            <a:pPr algn="ctr">
              <a:buNone/>
            </a:pPr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Crianças: </a:t>
            </a:r>
            <a:r>
              <a:rPr lang="pt-PT" b="1" dirty="0" smtClean="0">
                <a:latin typeface="Gill Sans MT" pitchFamily="34" charset="0"/>
              </a:rPr>
              <a:t>Sim, queremos.</a:t>
            </a:r>
            <a:r>
              <a:rPr lang="pt-PT" dirty="0" smtClean="0">
                <a:latin typeface="Gill Sans MT" pitchFamily="34" charset="0"/>
              </a:rPr>
              <a:t> </a:t>
            </a:r>
          </a:p>
          <a:p>
            <a:endParaRPr lang="pt-PT" dirty="0" smtClean="0"/>
          </a:p>
          <a:p>
            <a:pPr algn="ctr">
              <a:buNone/>
            </a:pPr>
            <a:endParaRPr lang="pt-PT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39</a:t>
            </a:fld>
            <a:endParaRPr lang="pt-PT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I. Ano da Fé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460851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* 50 anos do início do Concílio Vaticano II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* 20 anos da publicação do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Catecismo da Igreja Católica</a:t>
            </a:r>
          </a:p>
          <a:p>
            <a:pPr>
              <a:buNone/>
            </a:pPr>
            <a:endParaRPr lang="pt-PT" dirty="0" smtClean="0">
              <a:latin typeface="Gill Sans MT" pitchFamily="34" charset="0"/>
            </a:endParaRP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… </a:t>
            </a:r>
            <a:r>
              <a:rPr lang="pt-PT" b="1" i="1" dirty="0" smtClean="0">
                <a:latin typeface="Gill Sans MT" pitchFamily="34" charset="0"/>
              </a:rPr>
              <a:t>quando falta a fé, </a:t>
            </a:r>
          </a:p>
          <a:p>
            <a:pPr algn="ctr">
              <a:buNone/>
            </a:pPr>
            <a:r>
              <a:rPr lang="pt-PT" b="1" i="1" dirty="0" smtClean="0">
                <a:latin typeface="Gill Sans MT" pitchFamily="34" charset="0"/>
              </a:rPr>
              <a:t>damo-nos conta de que falta </a:t>
            </a:r>
          </a:p>
          <a:p>
            <a:pPr algn="ctr">
              <a:buNone/>
            </a:pPr>
            <a:r>
              <a:rPr lang="pt-PT" b="1" i="1" dirty="0" smtClean="0">
                <a:latin typeface="Gill Sans MT" pitchFamily="34" charset="0"/>
              </a:rPr>
              <a:t>a luz interior </a:t>
            </a:r>
          </a:p>
          <a:p>
            <a:pPr algn="ctr">
              <a:buNone/>
            </a:pPr>
            <a:r>
              <a:rPr lang="pt-PT" b="1" i="1" dirty="0" smtClean="0">
                <a:latin typeface="Gill Sans MT" pitchFamily="34" charset="0"/>
              </a:rPr>
              <a:t>e a alma de tudo o resto!</a:t>
            </a:r>
            <a:endParaRPr lang="pt-PT" dirty="0" smtClean="0">
              <a:latin typeface="Gill Sans MT" pitchFamily="34" charset="0"/>
            </a:endParaRPr>
          </a:p>
          <a:p>
            <a:endParaRPr lang="pt-PT" dirty="0" smtClean="0">
              <a:latin typeface="Gill Sans MT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4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Convite:</a:t>
            </a:r>
            <a:endParaRPr lang="pt-PT" b="1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400600"/>
          </a:xfrm>
        </p:spPr>
        <p:txBody>
          <a:bodyPr>
            <a:normAutofit/>
          </a:bodyPr>
          <a:lstStyle/>
          <a:p>
            <a:pPr>
              <a:buNone/>
            </a:pPr>
            <a:endParaRPr lang="pt-PT" sz="4000" dirty="0" smtClean="0"/>
          </a:p>
          <a:p>
            <a:pPr algn="ctr">
              <a:buNone/>
            </a:pPr>
            <a:endParaRPr lang="pt-PT" dirty="0" smtClean="0"/>
          </a:p>
          <a:p>
            <a:pPr algn="ctr">
              <a:buNone/>
            </a:pPr>
            <a:endParaRPr lang="pt-PT" dirty="0" smtClean="0"/>
          </a:p>
          <a:p>
            <a:pPr algn="ctr">
              <a:buNone/>
            </a:pPr>
            <a:endParaRPr lang="pt-PT" dirty="0" smtClean="0"/>
          </a:p>
          <a:p>
            <a:pPr algn="ctr">
              <a:buNone/>
            </a:pPr>
            <a:endParaRPr lang="pt-PT" dirty="0" smtClean="0"/>
          </a:p>
          <a:p>
            <a:pPr algn="ctr">
              <a:buNone/>
            </a:pPr>
            <a:endParaRPr lang="pt-PT" dirty="0" smtClean="0">
              <a:latin typeface="Gill Sans MT" pitchFamily="34" charset="0"/>
            </a:endParaRPr>
          </a:p>
          <a:p>
            <a:endParaRPr lang="pt-PT" dirty="0" smtClean="0"/>
          </a:p>
          <a:p>
            <a:pPr algn="ctr">
              <a:buNone/>
            </a:pPr>
            <a:endParaRPr lang="pt-PT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40</a:t>
            </a:fld>
            <a:endParaRPr lang="pt-PT"/>
          </a:p>
        </p:txBody>
      </p:sp>
      <p:pic>
        <p:nvPicPr>
          <p:cNvPr id="6" name="Imagem 5" descr="logotipo ano da fé M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1340768"/>
            <a:ext cx="4738383" cy="4752528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27584" y="1124744"/>
            <a:ext cx="7776864" cy="5472608"/>
          </a:xfrm>
        </p:spPr>
        <p:txBody>
          <a:bodyPr>
            <a:noAutofit/>
          </a:bodyPr>
          <a:lstStyle/>
          <a:p>
            <a:r>
              <a:rPr lang="pt-PT" dirty="0" smtClean="0">
                <a:solidFill>
                  <a:schemeClr val="tx1"/>
                </a:solidFill>
                <a:latin typeface="Gill Sans MT" pitchFamily="34" charset="0"/>
              </a:rPr>
              <a:t>Já vou à Catequese! </a:t>
            </a:r>
          </a:p>
          <a:p>
            <a:r>
              <a:rPr lang="pt-PT" dirty="0" smtClean="0">
                <a:solidFill>
                  <a:schemeClr val="tx1"/>
                </a:solidFill>
                <a:latin typeface="Gill Sans MT" pitchFamily="34" charset="0"/>
              </a:rPr>
              <a:t>Já sou mais crescido!</a:t>
            </a:r>
          </a:p>
          <a:p>
            <a:endParaRPr lang="pt-PT" dirty="0" smtClean="0">
              <a:solidFill>
                <a:schemeClr val="tx1"/>
              </a:solidFill>
              <a:latin typeface="Gill Sans MT" pitchFamily="34" charset="0"/>
            </a:endParaRPr>
          </a:p>
          <a:p>
            <a:r>
              <a:rPr lang="pt-PT" dirty="0" smtClean="0">
                <a:solidFill>
                  <a:schemeClr val="tx1"/>
                </a:solidFill>
                <a:latin typeface="Gill Sans MT" pitchFamily="34" charset="0"/>
              </a:rPr>
              <a:t>E vou aprender muito</a:t>
            </a:r>
          </a:p>
          <a:p>
            <a:r>
              <a:rPr lang="pt-PT" dirty="0" smtClean="0">
                <a:solidFill>
                  <a:schemeClr val="tx1"/>
                </a:solidFill>
                <a:latin typeface="Gill Sans MT" pitchFamily="34" charset="0"/>
              </a:rPr>
              <a:t>com Jesus meu grande amigo! </a:t>
            </a:r>
          </a:p>
          <a:p>
            <a:endParaRPr lang="pt-PT" dirty="0" smtClean="0">
              <a:solidFill>
                <a:schemeClr val="tx1"/>
              </a:solidFill>
              <a:latin typeface="Gill Sans MT" pitchFamily="34" charset="0"/>
            </a:endParaRPr>
          </a:p>
          <a:p>
            <a:r>
              <a:rPr lang="pt-PT" dirty="0" smtClean="0">
                <a:solidFill>
                  <a:schemeClr val="tx1"/>
                </a:solidFill>
                <a:latin typeface="Gill Sans MT" pitchFamily="34" charset="0"/>
              </a:rPr>
              <a:t>E vou aprender muito</a:t>
            </a:r>
          </a:p>
          <a:p>
            <a:r>
              <a:rPr lang="pt-PT" dirty="0" smtClean="0">
                <a:solidFill>
                  <a:schemeClr val="tx1"/>
                </a:solidFill>
                <a:latin typeface="Gill Sans MT" pitchFamily="34" charset="0"/>
              </a:rPr>
              <a:t>com Jesus meu grande amigo! </a:t>
            </a:r>
          </a:p>
          <a:p>
            <a:r>
              <a:rPr lang="pt-PT" sz="2800" b="1" dirty="0" smtClean="0">
                <a:solidFill>
                  <a:schemeClr val="tx1"/>
                </a:solidFill>
                <a:latin typeface="Gill Sans MT" pitchFamily="34" charset="0"/>
              </a:rPr>
              <a:t> 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41</a:t>
            </a:fld>
            <a:endParaRPr lang="pt-PT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itchFamily="34" charset="0"/>
                <a:ea typeface="+mj-ea"/>
                <a:cs typeface="+mj-cs"/>
              </a:rPr>
              <a:t>Cântico final</a:t>
            </a:r>
            <a:endParaRPr kumimoji="0" lang="pt-PT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MT" pitchFamily="34" charset="0"/>
              <a:ea typeface="+mj-ea"/>
              <a:cs typeface="+mj-cs"/>
            </a:endParaRPr>
          </a:p>
        </p:txBody>
      </p:sp>
      <p:pic>
        <p:nvPicPr>
          <p:cNvPr id="8" name="Imagem 7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27584" y="1124744"/>
            <a:ext cx="7776864" cy="4536504"/>
          </a:xfrm>
        </p:spPr>
        <p:txBody>
          <a:bodyPr>
            <a:noAutofit/>
          </a:bodyPr>
          <a:lstStyle/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Jesus gosta de mim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E eu gosto de Jesus!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É Ele quem me ensina 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a caminhar na sua Luz!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É Ele quem me ensina 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a caminhar na sua Luz!</a:t>
            </a:r>
          </a:p>
          <a:p>
            <a:r>
              <a:rPr lang="pt-PT" sz="3600" dirty="0" smtClean="0">
                <a:solidFill>
                  <a:schemeClr val="tx1"/>
                </a:solidFill>
                <a:latin typeface="Gill Sans MT" pitchFamily="34" charset="0"/>
              </a:rPr>
              <a:t> </a:t>
            </a:r>
          </a:p>
          <a:p>
            <a:pPr lvl="0" algn="l"/>
            <a:endParaRPr lang="pt-PT" sz="3600" b="1" dirty="0" smtClean="0">
              <a:solidFill>
                <a:schemeClr val="tx1"/>
              </a:solidFill>
              <a:latin typeface="Gill Sans MT" pitchFamily="34" charset="0"/>
              <a:cs typeface="Calibri"/>
            </a:endParaRPr>
          </a:p>
          <a:p>
            <a:r>
              <a:rPr lang="pt-PT" sz="3600" dirty="0" smtClean="0">
                <a:solidFill>
                  <a:schemeClr val="tx1"/>
                </a:solidFill>
              </a:rPr>
              <a:t> 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42</a:t>
            </a:fld>
            <a:endParaRPr lang="pt-PT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itchFamily="34" charset="0"/>
                <a:ea typeface="+mj-ea"/>
                <a:cs typeface="+mj-cs"/>
              </a:rPr>
              <a:t>Cântico</a:t>
            </a:r>
            <a:r>
              <a:rPr kumimoji="0" lang="pt-PT" sz="4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itchFamily="34" charset="0"/>
                <a:ea typeface="+mj-ea"/>
                <a:cs typeface="+mj-cs"/>
              </a:rPr>
              <a:t> final</a:t>
            </a:r>
            <a:endParaRPr kumimoji="0" lang="pt-PT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MT" pitchFamily="34" charset="0"/>
              <a:ea typeface="+mj-ea"/>
              <a:cs typeface="+mj-cs"/>
            </a:endParaRPr>
          </a:p>
        </p:txBody>
      </p:sp>
      <p:pic>
        <p:nvPicPr>
          <p:cNvPr id="7" name="Imagem 6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rgbClr val="C00000"/>
                </a:solidFill>
                <a:latin typeface="Gill Sans MT" pitchFamily="34" charset="0"/>
              </a:rPr>
              <a:t>Cântico final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Durante este ano,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Virei cada semana, </a:t>
            </a:r>
          </a:p>
          <a:p>
            <a:pPr algn="ctr">
              <a:buNone/>
            </a:pPr>
            <a:endParaRPr lang="pt-PT" dirty="0" smtClean="0">
              <a:latin typeface="Gill Sans MT" pitchFamily="34" charset="0"/>
            </a:endParaRP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Virei, com alegria,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aprender que Deus me ama</a:t>
            </a:r>
          </a:p>
          <a:p>
            <a:pPr algn="ctr">
              <a:buNone/>
            </a:pPr>
            <a:endParaRPr lang="pt-PT" dirty="0" smtClean="0">
              <a:latin typeface="Gill Sans MT" pitchFamily="34" charset="0"/>
            </a:endParaRP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Virei, com alegria, </a:t>
            </a:r>
          </a:p>
          <a:p>
            <a:pPr algn="ctr">
              <a:buNone/>
            </a:pPr>
            <a:r>
              <a:rPr lang="pt-PT" dirty="0" smtClean="0">
                <a:latin typeface="Gill Sans MT" pitchFamily="34" charset="0"/>
              </a:rPr>
              <a:t>aprender que Deus me ama!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43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Finalidade do Ano da Fé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75252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A fé não pode mais ser pressuposta. </a:t>
            </a: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Tem de ser continuamente </a:t>
            </a:r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proposta</a:t>
            </a:r>
            <a:r>
              <a:rPr lang="pt-PT" dirty="0" smtClean="0">
                <a:latin typeface="Gill Sans MT" pitchFamily="34" charset="0"/>
              </a:rPr>
              <a:t>!</a:t>
            </a:r>
          </a:p>
          <a:p>
            <a:pPr>
              <a:buNone/>
            </a:pPr>
            <a:endParaRPr lang="pt-PT" dirty="0" smtClean="0">
              <a:latin typeface="Gill Sans MT" pitchFamily="34" charset="0"/>
            </a:endParaRPr>
          </a:p>
          <a:p>
            <a:pPr>
              <a:buNone/>
            </a:pPr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Finalidade </a:t>
            </a:r>
            <a:r>
              <a:rPr lang="pt-PT" dirty="0" smtClean="0">
                <a:latin typeface="Gill Sans MT" pitchFamily="34" charset="0"/>
              </a:rPr>
              <a:t>do Ano da Fé:</a:t>
            </a:r>
          </a:p>
          <a:p>
            <a:pPr>
              <a:buNone/>
            </a:pPr>
            <a:endParaRPr lang="pt-PT" dirty="0" smtClean="0">
              <a:latin typeface="Gill Sans MT" pitchFamily="34" charset="0"/>
            </a:endParaRP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“</a:t>
            </a:r>
            <a:r>
              <a:rPr lang="pt-PT" i="1" dirty="0" smtClean="0">
                <a:latin typeface="Gill Sans MT" pitchFamily="34" charset="0"/>
              </a:rPr>
              <a:t>Redescobrir o caminho da fé, </a:t>
            </a:r>
          </a:p>
          <a:p>
            <a:pPr>
              <a:buNone/>
            </a:pPr>
            <a:r>
              <a:rPr lang="pt-PT" i="1" dirty="0" smtClean="0">
                <a:latin typeface="Gill Sans MT" pitchFamily="34" charset="0"/>
              </a:rPr>
              <a:t>para fazer brilhar, com evidência sempre maior, </a:t>
            </a:r>
          </a:p>
          <a:p>
            <a:pPr>
              <a:buNone/>
            </a:pPr>
            <a:r>
              <a:rPr lang="pt-PT" i="1" dirty="0" smtClean="0">
                <a:latin typeface="Gill Sans MT" pitchFamily="34" charset="0"/>
              </a:rPr>
              <a:t>a alegria e o renovado entusiasmo </a:t>
            </a:r>
          </a:p>
          <a:p>
            <a:pPr>
              <a:buNone/>
            </a:pPr>
            <a:r>
              <a:rPr lang="pt-PT" i="1" dirty="0" smtClean="0">
                <a:latin typeface="Gill Sans MT" pitchFamily="34" charset="0"/>
              </a:rPr>
              <a:t>do encontro com Cristo</a:t>
            </a:r>
            <a:r>
              <a:rPr lang="pt-PT" dirty="0" smtClean="0">
                <a:latin typeface="Gill Sans MT" pitchFamily="34" charset="0"/>
              </a:rPr>
              <a:t>” </a:t>
            </a: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(PF 2). </a:t>
            </a:r>
          </a:p>
          <a:p>
            <a:pPr>
              <a:buNone/>
            </a:pPr>
            <a:endParaRPr lang="pt-PT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5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II. Educar na fé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pt-PT" dirty="0" smtClean="0">
                <a:latin typeface="Gill Sans MT" pitchFamily="34" charset="0"/>
              </a:rPr>
              <a:t>A fé não é </a:t>
            </a:r>
            <a:r>
              <a:rPr lang="pt-PT" dirty="0" smtClean="0">
                <a:solidFill>
                  <a:srgbClr val="C00000"/>
                </a:solidFill>
                <a:latin typeface="Gill Sans MT" pitchFamily="34" charset="0"/>
              </a:rPr>
              <a:t>um curso </a:t>
            </a:r>
            <a:r>
              <a:rPr lang="pt-PT" dirty="0" smtClean="0">
                <a:latin typeface="Gill Sans MT" pitchFamily="34" charset="0"/>
              </a:rPr>
              <a:t>que se tira</a:t>
            </a: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durante alguns anos…</a:t>
            </a:r>
          </a:p>
          <a:p>
            <a:endParaRPr lang="pt-PT" dirty="0" smtClean="0">
              <a:latin typeface="Gill Sans MT" pitchFamily="34" charset="0"/>
            </a:endParaRPr>
          </a:p>
          <a:p>
            <a:r>
              <a:rPr lang="pt-PT" dirty="0" smtClean="0">
                <a:latin typeface="Gill Sans MT" pitchFamily="34" charset="0"/>
              </a:rPr>
              <a:t>A fé é </a:t>
            </a:r>
            <a:r>
              <a:rPr lang="pt-PT" dirty="0" smtClean="0">
                <a:solidFill>
                  <a:srgbClr val="C00000"/>
                </a:solidFill>
                <a:latin typeface="Gill Sans MT" pitchFamily="34" charset="0"/>
              </a:rPr>
              <a:t>um percurso </a:t>
            </a:r>
            <a:r>
              <a:rPr lang="pt-PT" dirty="0" smtClean="0">
                <a:latin typeface="Gill Sans MT" pitchFamily="34" charset="0"/>
              </a:rPr>
              <a:t>que se faz</a:t>
            </a: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ao longo de toda a Vida!</a:t>
            </a:r>
          </a:p>
          <a:p>
            <a:endParaRPr lang="pt-PT" dirty="0" smtClean="0">
              <a:latin typeface="Gill Sans MT" pitchFamily="34" charset="0"/>
            </a:endParaRPr>
          </a:p>
          <a:p>
            <a:r>
              <a:rPr lang="pt-PT" dirty="0" smtClean="0">
                <a:latin typeface="Gill Sans MT" pitchFamily="34" charset="0"/>
              </a:rPr>
              <a:t>Educar na fé é mais do </a:t>
            </a: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“mandar aos filhos à Catequese”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6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/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Educar na fé, em família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3650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Educar na fé os filhos </a:t>
            </a:r>
          </a:p>
          <a:p>
            <a:pPr>
              <a:buNone/>
            </a:pPr>
            <a:r>
              <a:rPr lang="pt-PT" dirty="0" smtClean="0">
                <a:solidFill>
                  <a:srgbClr val="C00000"/>
                </a:solidFill>
                <a:latin typeface="Gill Sans MT" pitchFamily="34" charset="0"/>
              </a:rPr>
              <a:t>não </a:t>
            </a:r>
            <a:r>
              <a:rPr lang="pt-PT" dirty="0" smtClean="0">
                <a:latin typeface="Gill Sans MT" pitchFamily="34" charset="0"/>
              </a:rPr>
              <a:t>é, em primeiro lugar, </a:t>
            </a:r>
          </a:p>
          <a:p>
            <a:pPr>
              <a:buNone/>
            </a:pPr>
            <a:r>
              <a:rPr lang="pt-PT" dirty="0" smtClean="0">
                <a:solidFill>
                  <a:srgbClr val="C00000"/>
                </a:solidFill>
                <a:latin typeface="Gill Sans MT" pitchFamily="34" charset="0"/>
              </a:rPr>
              <a:t>instruir</a:t>
            </a:r>
            <a:r>
              <a:rPr lang="pt-PT" dirty="0" smtClean="0">
                <a:latin typeface="Gill Sans MT" pitchFamily="34" charset="0"/>
              </a:rPr>
              <a:t> em assuntos religiosos, </a:t>
            </a: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ou desfiar em casa um catecismo; </a:t>
            </a:r>
          </a:p>
          <a:p>
            <a:pPr>
              <a:buNone/>
            </a:pPr>
            <a:endParaRPr lang="pt-PT" dirty="0" smtClean="0">
              <a:latin typeface="Gill Sans MT" pitchFamily="34" charset="0"/>
            </a:endParaRP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é, em primeiríssimo lugar, </a:t>
            </a: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criar </a:t>
            </a:r>
            <a:r>
              <a:rPr lang="pt-PT" dirty="0" smtClean="0">
                <a:solidFill>
                  <a:srgbClr val="C00000"/>
                </a:solidFill>
                <a:latin typeface="Gill Sans MT" pitchFamily="34" charset="0"/>
              </a:rPr>
              <a:t>uma atmosfera de amor</a:t>
            </a:r>
            <a:r>
              <a:rPr lang="pt-PT" dirty="0" smtClean="0">
                <a:latin typeface="Gill Sans MT" pitchFamily="34" charset="0"/>
              </a:rPr>
              <a:t>, </a:t>
            </a: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que fale de Deus </a:t>
            </a:r>
          </a:p>
          <a:p>
            <a:pPr>
              <a:buNone/>
            </a:pPr>
            <a:r>
              <a:rPr lang="pt-PT" dirty="0" smtClean="0">
                <a:latin typeface="Gill Sans MT" pitchFamily="34" charset="0"/>
              </a:rPr>
              <a:t>e um ambiente de oração, </a:t>
            </a:r>
          </a:p>
          <a:p>
            <a:pPr>
              <a:buNone/>
            </a:pPr>
            <a:r>
              <a:rPr lang="pt-PT" dirty="0" smtClean="0">
                <a:solidFill>
                  <a:srgbClr val="C00000"/>
                </a:solidFill>
                <a:latin typeface="Gill Sans MT" pitchFamily="34" charset="0"/>
              </a:rPr>
              <a:t>que deixe Deus falar</a:t>
            </a:r>
            <a:r>
              <a:rPr lang="pt-PT" dirty="0" smtClean="0">
                <a:latin typeface="Gill Sans MT" pitchFamily="34" charset="0"/>
              </a:rPr>
              <a:t>. </a:t>
            </a:r>
          </a:p>
          <a:p>
            <a:pPr>
              <a:buNone/>
            </a:pPr>
            <a:endParaRPr lang="pt-PT" dirty="0" smtClean="0"/>
          </a:p>
          <a:p>
            <a:pPr>
              <a:buNone/>
            </a:pPr>
            <a:endParaRPr lang="pt-PT" b="1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7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Educar na fé, lá em casa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75252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É viver uma vida, em família,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na qual </a:t>
            </a:r>
            <a:r>
              <a:rPr lang="pt-PT" sz="3400" dirty="0" smtClean="0">
                <a:solidFill>
                  <a:srgbClr val="C00000"/>
                </a:solidFill>
                <a:latin typeface="Gill Sans MT" pitchFamily="34" charset="0"/>
              </a:rPr>
              <a:t>Deus</a:t>
            </a:r>
            <a:r>
              <a:rPr lang="pt-PT" sz="3400" dirty="0" smtClean="0">
                <a:latin typeface="Gill Sans MT" pitchFamily="34" charset="0"/>
              </a:rPr>
              <a:t> tenha o primeiro lugar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e goze de </a:t>
            </a:r>
            <a:r>
              <a:rPr lang="pt-PT" sz="3400" dirty="0" smtClean="0">
                <a:solidFill>
                  <a:srgbClr val="C00000"/>
                </a:solidFill>
                <a:latin typeface="Gill Sans MT" pitchFamily="34" charset="0"/>
              </a:rPr>
              <a:t>prioridade</a:t>
            </a:r>
            <a:r>
              <a:rPr lang="pt-PT" sz="3400" dirty="0" smtClean="0">
                <a:latin typeface="Gill Sans MT" pitchFamily="34" charset="0"/>
              </a:rPr>
              <a:t>,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nas vossas escolhas e ocupações. </a:t>
            </a:r>
          </a:p>
          <a:p>
            <a:pPr>
              <a:buNone/>
            </a:pPr>
            <a:endParaRPr lang="pt-PT" sz="3400" dirty="0" smtClean="0">
              <a:latin typeface="Gill Sans MT" pitchFamily="34" charset="0"/>
            </a:endParaRP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E isso reflete-se em atitudes simples,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como, por exemplo,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não deixar de </a:t>
            </a:r>
            <a:r>
              <a:rPr lang="pt-PT" sz="3400" dirty="0" smtClean="0">
                <a:solidFill>
                  <a:srgbClr val="C00000"/>
                </a:solidFill>
                <a:latin typeface="Gill Sans MT" pitchFamily="34" charset="0"/>
              </a:rPr>
              <a:t>rezar em família</a:t>
            </a:r>
            <a:r>
              <a:rPr lang="pt-PT" sz="3400" dirty="0" smtClean="0">
                <a:latin typeface="Gill Sans MT" pitchFamily="34" charset="0"/>
              </a:rPr>
              <a:t>,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não deixar de </a:t>
            </a:r>
            <a:r>
              <a:rPr lang="pt-PT" sz="3400" dirty="0" smtClean="0">
                <a:solidFill>
                  <a:srgbClr val="C00000"/>
                </a:solidFill>
                <a:latin typeface="Gill Sans MT" pitchFamily="34" charset="0"/>
              </a:rPr>
              <a:t>participar na Eucaristia dominical</a:t>
            </a:r>
            <a:r>
              <a:rPr lang="pt-PT" sz="3400" dirty="0" smtClean="0">
                <a:latin typeface="Gill Sans MT" pitchFamily="34" charset="0"/>
              </a:rPr>
              <a:t>,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mostrando assim que é Deus o Senhor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de tudo o que somos e temos. </a:t>
            </a:r>
          </a:p>
          <a:p>
            <a:pPr>
              <a:buNone/>
            </a:pPr>
            <a:endParaRPr lang="pt-PT" dirty="0" smtClean="0"/>
          </a:p>
          <a:p>
            <a:pPr>
              <a:buNone/>
            </a:pPr>
            <a:endParaRPr lang="pt-PT" b="1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8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Educar na fé, </a:t>
            </a:r>
            <a:b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</a:br>
            <a:r>
              <a:rPr lang="pt-PT" b="1" dirty="0" smtClean="0">
                <a:solidFill>
                  <a:srgbClr val="C00000"/>
                </a:solidFill>
                <a:latin typeface="Gill Sans MT" pitchFamily="34" charset="0"/>
              </a:rPr>
              <a:t>na companhia da Igreja </a:t>
            </a:r>
            <a:endParaRPr lang="pt-PT" dirty="0">
              <a:solidFill>
                <a:srgbClr val="C00000"/>
              </a:solidFill>
              <a:latin typeface="Gill Sans MT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41764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Viver assim, </a:t>
            </a:r>
          </a:p>
          <a:p>
            <a:pPr>
              <a:buNone/>
            </a:pPr>
            <a:r>
              <a:rPr lang="pt-PT" sz="3400" dirty="0" smtClean="0">
                <a:solidFill>
                  <a:srgbClr val="C00000"/>
                </a:solidFill>
                <a:latin typeface="Gill Sans MT" pitchFamily="34" charset="0"/>
              </a:rPr>
              <a:t>prepara o terreno</a:t>
            </a:r>
            <a:r>
              <a:rPr lang="pt-PT" sz="3400" dirty="0" smtClean="0">
                <a:latin typeface="Gill Sans MT" pitchFamily="34" charset="0"/>
              </a:rPr>
              <a:t>,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para que a semente da fé,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lançada no Batismo,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possa desenvolver-se 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e frutificar ao longo da vida toda,</a:t>
            </a:r>
          </a:p>
          <a:p>
            <a:pPr>
              <a:buNone/>
            </a:pPr>
            <a:r>
              <a:rPr lang="pt-PT" sz="3400" dirty="0" smtClean="0">
                <a:latin typeface="Gill Sans MT" pitchFamily="34" charset="0"/>
              </a:rPr>
              <a:t>sob a </a:t>
            </a:r>
            <a:r>
              <a:rPr lang="pt-PT" sz="3400" b="1" dirty="0" smtClean="0">
                <a:solidFill>
                  <a:srgbClr val="C00000"/>
                </a:solidFill>
                <a:latin typeface="Gill Sans MT" pitchFamily="34" charset="0"/>
              </a:rPr>
              <a:t>guia e companhia da Igreja</a:t>
            </a:r>
            <a:r>
              <a:rPr lang="pt-PT" sz="3400" b="1" dirty="0" smtClean="0">
                <a:latin typeface="Gill Sans MT" pitchFamily="34" charset="0"/>
              </a:rPr>
              <a:t>.</a:t>
            </a:r>
          </a:p>
          <a:p>
            <a:pPr>
              <a:buNone/>
            </a:pPr>
            <a:endParaRPr lang="pt-PT" dirty="0" smtClean="0"/>
          </a:p>
          <a:p>
            <a:pPr>
              <a:buNone/>
            </a:pPr>
            <a:endParaRPr lang="pt-PT" b="1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A83C-12D5-4E7E-A6AA-6FFE3180CCD0}" type="slidenum">
              <a:rPr lang="pt-PT" smtClean="0"/>
              <a:pPr/>
              <a:t>9</a:t>
            </a:fld>
            <a:endParaRPr lang="pt-PT"/>
          </a:p>
        </p:txBody>
      </p:sp>
      <p:pic>
        <p:nvPicPr>
          <p:cNvPr id="5" name="Imagem 4" descr="Fita do Pulso no ANO DA FÉ versão f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Mediano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1428</Words>
  <Application>Microsoft Office PowerPoint</Application>
  <PresentationFormat>Apresentação no Ecrã (4:3)</PresentationFormat>
  <Paragraphs>388</Paragraphs>
  <Slides>43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43</vt:i4>
      </vt:variant>
    </vt:vector>
  </HeadingPairs>
  <TitlesOfParts>
    <vt:vector size="44" baseType="lpstr">
      <vt:lpstr>Tema do Office</vt:lpstr>
      <vt:lpstr>REUNIÃO DE PAIS 1º Ano</vt:lpstr>
      <vt:lpstr>Organigrama da Catequese</vt:lpstr>
      <vt:lpstr>TEMA DE REFLEXÃO</vt:lpstr>
      <vt:lpstr>I. Ano da Fé</vt:lpstr>
      <vt:lpstr>Finalidade do Ano da Fé</vt:lpstr>
      <vt:lpstr>II. Educar na fé</vt:lpstr>
      <vt:lpstr>Educar na fé, em família</vt:lpstr>
      <vt:lpstr>Educar na fé, lá em casa</vt:lpstr>
      <vt:lpstr>Educar na fé,  na companhia da Igreja </vt:lpstr>
      <vt:lpstr>Guias para educar na fé</vt:lpstr>
      <vt:lpstr>Guias para educar na fé</vt:lpstr>
      <vt:lpstr>Pais que guiam na fé</vt:lpstr>
      <vt:lpstr>Educar na fé da Igreja</vt:lpstr>
      <vt:lpstr>III. Catequese e educação da Fé</vt:lpstr>
      <vt:lpstr>Diapositivo 15</vt:lpstr>
      <vt:lpstr>Finalidade primeira da Catequese</vt:lpstr>
      <vt:lpstr>Tarefas principais da Catequese</vt:lpstr>
      <vt:lpstr>Educar na fé</vt:lpstr>
      <vt:lpstr> IV. CATEQUESE E FAMÍLIA:  </vt:lpstr>
      <vt:lpstr> CATEQUESE E FAMÍLIA:  </vt:lpstr>
      <vt:lpstr> CATEQUESE E FAMÍLIA:  </vt:lpstr>
      <vt:lpstr>ALGUMAS RECOMENDAÇÕES AOS PAIS</vt:lpstr>
      <vt:lpstr>ALGUMAS RECOMENDAÇÕES AOS PAIS</vt:lpstr>
      <vt:lpstr>Regulamento da Catequese</vt:lpstr>
      <vt:lpstr>Assiduidade, Reg. Cat.n.11</vt:lpstr>
      <vt:lpstr>Assiduidade, Reg. Cat.n.11</vt:lpstr>
      <vt:lpstr>Assiduidade, Reg. Cat.n.11</vt:lpstr>
      <vt:lpstr>Regulamento da Catequese</vt:lpstr>
      <vt:lpstr>CONCLUSÃO</vt:lpstr>
      <vt:lpstr>Celebração de Acolhimento</vt:lpstr>
      <vt:lpstr>Diapositivo 31</vt:lpstr>
      <vt:lpstr>Diapositivo 32</vt:lpstr>
      <vt:lpstr>Cântico inicial</vt:lpstr>
      <vt:lpstr>Crescemos…</vt:lpstr>
      <vt:lpstr>Evangelho</vt:lpstr>
      <vt:lpstr>Oração</vt:lpstr>
      <vt:lpstr>Compromisso dos pais</vt:lpstr>
      <vt:lpstr>Compromisso das catequistas</vt:lpstr>
      <vt:lpstr>Compromisso das crianças</vt:lpstr>
      <vt:lpstr>Convite:</vt:lpstr>
      <vt:lpstr>Diapositivo 41</vt:lpstr>
      <vt:lpstr>Diapositivo 42</vt:lpstr>
      <vt:lpstr>Cântico final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Reunião Geral de Catequistas</dc:title>
  <dc:creator>Pe Gonçalo</dc:creator>
  <cp:lastModifiedBy>Utilizador</cp:lastModifiedBy>
  <cp:revision>55</cp:revision>
  <dcterms:created xsi:type="dcterms:W3CDTF">2010-09-12T21:38:36Z</dcterms:created>
  <dcterms:modified xsi:type="dcterms:W3CDTF">2012-09-20T18:46:12Z</dcterms:modified>
</cp:coreProperties>
</file>